
<file path=[Content_Types].xml><?xml version="1.0" encoding="utf-8"?>
<Types xmlns="http://schemas.openxmlformats.org/package/2006/content-types">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9" r:id="rId6"/>
    <p:sldId id="260" r:id="rId7"/>
    <p:sldId id="266" r:id="rId8"/>
    <p:sldId id="261" r:id="rId9"/>
    <p:sldId id="262" r:id="rId10"/>
    <p:sldId id="267" r:id="rId11"/>
    <p:sldId id="270" r:id="rId12"/>
    <p:sldId id="263" r:id="rId13"/>
    <p:sldId id="264" r:id="rId14"/>
    <p:sldId id="268" r:id="rId15"/>
    <p:sldId id="265"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骆正权" initials="骆"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19"/>
        <p:guide pos="384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77.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Hello</a:t>
            </a:r>
            <a:r>
              <a:rPr lang="zh-CN" altLang="en-US"/>
              <a:t>，</a:t>
            </a:r>
            <a:r>
              <a:rPr lang="en-US" altLang="zh-CN"/>
              <a:t>everyone. I am zhengquan luo. From... Today my presentation title is: ...</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After building the template communiction</a:t>
            </a:r>
            <a:r>
              <a:rPr lang="en-US" altLang="zh-CN"/>
              <a:t> FL</a:t>
            </a:r>
            <a:r>
              <a:rPr lang="zh-CN" altLang="en-US"/>
              <a:t> framework, we performed extensive experimental on some iris datasets</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At first, a</a:t>
            </a:r>
            <a:r>
              <a:rPr lang="zh-CN" altLang="en-US"/>
              <a:t> group of experiments </a:t>
            </a:r>
            <a:r>
              <a:rPr lang="en-US" altLang="zh-CN"/>
              <a:t>are </a:t>
            </a:r>
            <a:r>
              <a:rPr lang="zh-CN" altLang="en-US"/>
              <a:t>conducted to verify the influence caused by the introduction of heterogeneous iris </a:t>
            </a:r>
            <a:r>
              <a:rPr lang="en-US" altLang="zh-CN"/>
              <a:t>template. The results show that the distribution shifts between the communication participators may cause negative transfer for EER performances. So It is unreasonable to train the model on aggregating more datasets while ignoring distribution shifts.</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Then, to verify the effectiveness of the proposed method, we conducted many comparative experiments.</a:t>
            </a:r>
            <a:endParaRPr lang="en-US" altLang="zh-CN"/>
          </a:p>
          <a:p>
            <a:endParaRPr lang="en-US" altLang="zh-CN"/>
          </a:p>
          <a:p>
            <a:r>
              <a:rPr lang="en-US" altLang="zh-CN"/>
              <a:t>The results of the model trained by FedSGD or FedTriplet are close to the results of centralized training, which are much better than SOLO training. It verifies the competitiveness of federated template communication.</a:t>
            </a:r>
            <a:endParaRPr lang="en-US" altLang="zh-CN"/>
          </a:p>
          <a:p>
            <a:endParaRPr lang="en-US" altLang="zh-CN"/>
          </a:p>
          <a:p>
            <a:r>
              <a:rPr lang="en-US" altLang="zh-CN"/>
              <a:t>FedIris All means that all the clients participate in the communication rounds. which is much better than Fed-Triplet. It proves that the reweighting aggregation significantly mitigates the negative transfer. Besides, </a:t>
            </a:r>
            <a:r>
              <a:rPr lang="en-US" altLang="zh-CN">
                <a:sym typeface="+mn-ea"/>
              </a:rPr>
              <a:t> FedIris All is only slightly inferior to FedIris Best, which is the theoretically optimal but unknown before hand in practice.</a:t>
            </a:r>
            <a:endParaRPr lang="en-US" altLang="zh-CN">
              <a:sym typeface="+mn-ea"/>
            </a:endParaRPr>
          </a:p>
          <a:p>
            <a:endParaRPr lang="en-US" altLang="zh-CN"/>
          </a:p>
          <a:p>
            <a:r>
              <a:rPr lang="en-US" altLang="zh-CN"/>
              <a:t>The visualization demonstrats that FedIris successfully reduces intra-class variance and tightens the intra-class distribution when compared with SOLO and FedSGD training.</a:t>
            </a:r>
            <a:endParaRPr lang="en-US" altLang="zh-CN"/>
          </a:p>
          <a:p>
            <a:endParaRPr lang="en-US" altLang="zh-CN"/>
          </a:p>
          <a:p>
            <a:endParaRPr lang="en-US" altLang="zh-CN"/>
          </a:p>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That all for my presentation, Thank you for your listening</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today </a:t>
            </a:r>
            <a:r>
              <a:rPr lang="zh-CN" altLang="en-US"/>
              <a:t>talk is divided into three parts</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The first is the motivation</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Before introducing our work, I want to briefly introduce the iris</a:t>
            </a:r>
            <a:r>
              <a:rPr lang="en-US"/>
              <a:t> </a:t>
            </a:r>
            <a:r>
              <a:rPr>
                <a:sym typeface="+mn-ea"/>
              </a:rPr>
              <a:t>recognition </a:t>
            </a:r>
            <a:r>
              <a:t>.</a:t>
            </a:r>
          </a:p>
          <a:p>
            <a:r>
              <a:t>As one famous biometrics method, iris recognition has established a complete system. An iris image that can be used for training needs to</a:t>
            </a:r>
            <a:r>
              <a:rPr lang="en-US"/>
              <a:t> through </a:t>
            </a:r>
            <a:r>
              <a:rPr>
                <a:sym typeface="+mn-ea"/>
              </a:rPr>
              <a:t>collect</a:t>
            </a:r>
            <a:r>
              <a:rPr lang="en-US">
                <a:sym typeface="+mn-ea"/>
              </a:rPr>
              <a:t>ion, IQA, </a:t>
            </a:r>
            <a:r>
              <a:rPr>
                <a:sym typeface="+mn-ea"/>
              </a:rPr>
              <a:t>segmentation</a:t>
            </a:r>
            <a:r>
              <a:rPr lang="en-US">
                <a:sym typeface="+mn-ea"/>
              </a:rPr>
              <a:t>, </a:t>
            </a:r>
            <a:r>
              <a:rPr>
                <a:sym typeface="+mn-ea"/>
              </a:rPr>
              <a:t>Localization</a:t>
            </a:r>
            <a:r>
              <a:rPr lang="en-US">
                <a:sym typeface="+mn-ea"/>
              </a:rPr>
              <a:t> normalization, and enhancement. Then</a:t>
            </a:r>
            <a:r>
              <a:rPr>
                <a:sym typeface="+mn-ea"/>
              </a:rPr>
              <a:t> the iris template is obtained through the feature extractor.</a:t>
            </a:r>
            <a:endParaRPr>
              <a:sym typeface="+mn-ea"/>
            </a:endParaRPr>
          </a:p>
          <a:p>
            <a:endParaRPr lang="en-US"/>
          </a:p>
          <a:p>
            <a:r>
              <a:rPr lang="en-US"/>
              <a:t>However, </a:t>
            </a:r>
            <a:r>
              <a:t>Traditional feature extraction model</a:t>
            </a:r>
            <a:r>
              <a:rPr lang="en-US"/>
              <a:t> training </a:t>
            </a:r>
            <a:r>
              <a:t>require</a:t>
            </a:r>
            <a:r>
              <a:rPr lang="en-US"/>
              <a:t>s</a:t>
            </a:r>
            <a:r>
              <a:t> the construction of a centralized iris image dataset, but it contains a large amount of personal privacy</a:t>
            </a:r>
            <a:r>
              <a:rPr lang="en-US"/>
              <a:t> and high risk of leakage.</a:t>
            </a:r>
          </a:p>
          <a:p>
            <a:r>
              <a:t>On the other hand, the distributed application is the current challenge for the promotion of iris. The reason is that the Diversity of Subject, Devices, Environment during clients</a:t>
            </a:r>
            <a:r>
              <a:rPr lang="en-US"/>
              <a:t> </a:t>
            </a:r>
            <a:r>
              <a:t>brings great heterogeneity resulting in inability to accurately identify</a:t>
            </a:r>
          </a:p>
          <a:p>
            <a:r>
              <a:t>These forced us to think about whether there is a better solution</a:t>
            </a:r>
            <a:r>
              <a:rPr lang="en-US"/>
              <a:t>.</a:t>
            </a:r>
          </a: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a:t>
            </a:r>
            <a:r>
              <a:rPr lang="zh-CN" altLang="en-US"/>
              <a:t>etric learning is now the common training strategy</a:t>
            </a:r>
            <a:r>
              <a:rPr lang="en-US" altLang="zh-CN"/>
              <a:t> for iris template extractor model. </a:t>
            </a:r>
            <a:endParaRPr lang="en-US" altLang="zh-CN"/>
          </a:p>
          <a:p>
            <a:r>
              <a:rPr lang="en-US" altLang="zh-CN"/>
              <a:t>As the classical methods, Triplet loss drives the same class aggregation and the different classes leave away from each other as demonstrated in the animation.</a:t>
            </a:r>
            <a:endParaRPr lang="en-US" altLang="zh-CN"/>
          </a:p>
          <a:p>
            <a:r>
              <a:rPr lang="en-US" altLang="zh-CN"/>
              <a:t>when the data is dispersed, the Triplets of one single client may not be sufficient to continue driving the model to achieve better classification capabilities. But as </a:t>
            </a:r>
            <a:r>
              <a:rPr lang="en-US" altLang="zh-CN">
                <a:sym typeface="+mn-ea"/>
              </a:rPr>
              <a:t>the animation shown, t</a:t>
            </a:r>
            <a:r>
              <a:rPr lang="en-US" altLang="zh-CN"/>
              <a:t>he negative templates transfered from other clients may further support better training</a:t>
            </a:r>
            <a:endParaRPr lang="en-US" altLang="zh-CN"/>
          </a:p>
          <a:p>
            <a:r>
              <a:rPr lang="en-US" altLang="zh-CN"/>
              <a:t>This process inspired us to build a federated learning framework based on template communication </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Then we introduce our methods</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Before introducing the framework, we first provide more theoretical support for template communication by generalization error bound analysis.</a:t>
            </a:r>
            <a:endParaRPr lang="zh-CN" altLang="en-US"/>
          </a:p>
          <a:p>
            <a:r>
              <a:rPr lang="zh-CN" altLang="en-US"/>
              <a:t>For simplicity, we will first discuss the case of introducing templates from one other client</a:t>
            </a:r>
            <a:r>
              <a:rPr lang="en-US" altLang="zh-CN"/>
              <a:t>,where the local client is named target and the other client is called source. </a:t>
            </a:r>
            <a:endParaRPr lang="en-US" altLang="zh-CN"/>
          </a:p>
          <a:p>
            <a:endParaRPr lang="en-US" altLang="zh-CN"/>
          </a:p>
          <a:p>
            <a:r>
              <a:rPr lang="zh-CN" altLang="en-US"/>
              <a:t> </a:t>
            </a:r>
            <a:r>
              <a:rPr lang="en-US" altLang="zh-CN"/>
              <a:t>h hat is the minimization of a convex combination of errors on the source and target templates, H star is the </a:t>
            </a:r>
            <a:r>
              <a:rPr lang="en-US" altLang="zh-CN">
                <a:sym typeface="+mn-ea"/>
              </a:rPr>
              <a:t>minimization of errors on target. W means the Wasserstein distribution distance measurement. lambda and theta depend on the template distributions and the selection of Hyperparameters.</a:t>
            </a:r>
            <a:endParaRPr lang="en-US" altLang="zh-CN">
              <a:sym typeface="+mn-ea"/>
            </a:endParaRPr>
          </a:p>
          <a:p>
            <a:r>
              <a:rPr lang="en-US" altLang="zh-CN">
                <a:sym typeface="+mn-ea"/>
              </a:rPr>
              <a:t>This Theorem means </a:t>
            </a:r>
            <a:r>
              <a:rPr lang="zh-CN" altLang="en-US"/>
              <a:t>The</a:t>
            </a:r>
            <a:r>
              <a:rPr lang="en-US" altLang="zh-CN"/>
              <a:t> best</a:t>
            </a:r>
            <a:r>
              <a:rPr lang="zh-CN" altLang="en-US"/>
              <a:t> generalization error of</a:t>
            </a:r>
            <a:r>
              <a:rPr lang="en-US" altLang="zh-CN"/>
              <a:t> </a:t>
            </a:r>
            <a:r>
              <a:rPr lang="zh-CN" altLang="en-US"/>
              <a:t>the target domain, with the introduction of source templates,</a:t>
            </a:r>
            <a:r>
              <a:rPr lang="en-US" altLang="zh-CN"/>
              <a:t> </a:t>
            </a:r>
            <a:r>
              <a:rPr lang="zh-CN" altLang="en-US"/>
              <a:t>performs better than the best hypothesis of training only on</a:t>
            </a:r>
            <a:r>
              <a:rPr lang="en-US" altLang="zh-CN"/>
              <a:t> </a:t>
            </a:r>
            <a:r>
              <a:rPr lang="zh-CN" altLang="en-US"/>
              <a:t>the target templates.</a:t>
            </a:r>
            <a:endParaRPr lang="zh-CN" altLang="en-US"/>
          </a:p>
          <a:p>
            <a:endParaRPr lang="zh-CN" altLang="en-US"/>
          </a:p>
          <a:p>
            <a:r>
              <a:rPr lang="en-US" altLang="zh-CN"/>
              <a:t>Then, We generalize the theorem to multi-source template introduction. we can get the samailar foundations.</a:t>
            </a:r>
            <a:endParaRPr lang="en-US" altLang="zh-CN"/>
          </a:p>
          <a:p>
            <a:endParaRPr lang="en-US" altLang="zh-CN"/>
          </a:p>
          <a:p>
            <a:r>
              <a:rPr lang="en-US" altLang="zh-CN"/>
              <a:t>furthher, we </a:t>
            </a:r>
            <a:r>
              <a:rPr lang="en-US" altLang="zh-CN">
                <a:sym typeface="+mn-ea"/>
              </a:rPr>
              <a:t>generalize </a:t>
            </a:r>
            <a:r>
              <a:rPr lang="en-US" altLang="zh-CN"/>
              <a:t>the generalization error bound with any hypothesis, which like:</a:t>
            </a:r>
            <a:endParaRPr lang="en-US" altLang="zh-CN"/>
          </a:p>
          <a:p>
            <a:r>
              <a:rPr lang="en-US" altLang="zh-CN"/>
              <a:t> from this Theorem, we get that  If the hypothesis space is fixed, this bound depends on two items: 1) the generalization error of the multi-source templates mixture; 2) the distribution</a:t>
            </a:r>
            <a:endParaRPr lang="en-US" altLang="zh-CN"/>
          </a:p>
          <a:p>
            <a:r>
              <a:rPr lang="en-US" altLang="zh-CN"/>
              <a:t>distances between multi-source domains and the target domain. </a:t>
            </a:r>
            <a:endParaRPr lang="en-US" altLang="zh-CN"/>
          </a:p>
          <a:p>
            <a:endParaRPr lang="en-US" altLang="zh-CN"/>
          </a:p>
          <a:p>
            <a:r>
              <a:rPr lang="en-US" altLang="zh-CN"/>
              <a:t>This analysis explains why we need reweighting global aggregation.</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After having a sound theoretical foundation, the</a:t>
            </a:r>
            <a:r>
              <a:rPr lang="en-US" altLang="zh-CN"/>
              <a:t> </a:t>
            </a:r>
            <a:r>
              <a:rPr lang="en-US" altLang="zh-CN">
                <a:latin typeface="Times New Roman" panose="02020603050405020304" charset="0"/>
                <a:cs typeface="Times New Roman" panose="02020603050405020304" charset="0"/>
                <a:sym typeface="+mn-ea"/>
              </a:rPr>
              <a:t>Framework is constructed as shown in the figure</a:t>
            </a:r>
            <a:endParaRPr lang="en-US" altLang="zh-CN">
              <a:latin typeface="Times New Roman" panose="02020603050405020304" charset="0"/>
              <a:cs typeface="Times New Roman" panose="02020603050405020304" charset="0"/>
              <a:sym typeface="+mn-ea"/>
            </a:endParaRPr>
          </a:p>
          <a:p>
            <a:r>
              <a:rPr lang="en-US" altLang="zh-CN">
                <a:latin typeface="Times New Roman" panose="02020603050405020304" charset="0"/>
                <a:cs typeface="Times New Roman" panose="02020603050405020304" charset="0"/>
                <a:sym typeface="+mn-ea"/>
              </a:rPr>
              <a:t>Throughout the training process, the raw iris image and template extractor of each client remain locally untransferred, and only the extracted templates are involved into global communication.</a:t>
            </a:r>
            <a:endParaRPr lang="en-US" altLang="zh-CN">
              <a:latin typeface="Times New Roman" panose="02020603050405020304" charset="0"/>
              <a:cs typeface="Times New Roman" panose="02020603050405020304" charset="0"/>
              <a:sym typeface="+mn-ea"/>
            </a:endParaRPr>
          </a:p>
          <a:p>
            <a:endParaRPr lang="en-US" altLang="zh-CN">
              <a:latin typeface="Times New Roman" panose="02020603050405020304" charset="0"/>
              <a:cs typeface="Times New Roman" panose="02020603050405020304" charset="0"/>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latin typeface="Times New Roman" panose="02020603050405020304" charset="0"/>
                <a:cs typeface="Times New Roman" panose="02020603050405020304" charset="0"/>
                <a:sym typeface="+mn-ea"/>
              </a:rPr>
              <a:t>In order to better transfer knowledge through template communication, two new techniques are proposed </a:t>
            </a:r>
            <a:endParaRPr lang="en-US" altLang="zh-CN">
              <a:latin typeface="Times New Roman" panose="02020603050405020304" charset="0"/>
              <a:cs typeface="Times New Roman" panose="02020603050405020304" charset="0"/>
              <a:sym typeface="+mn-ea"/>
            </a:endParaRPr>
          </a:p>
          <a:p>
            <a:r>
              <a:rPr lang="en-US" altLang="zh-CN"/>
              <a:t>A</a:t>
            </a:r>
            <a:r>
              <a:rPr lang="zh-CN" altLang="en-US"/>
              <a:t>s the principle shown in m</a:t>
            </a:r>
            <a:r>
              <a:rPr lang="en-US" altLang="zh-CN"/>
              <a:t>o</a:t>
            </a:r>
            <a:r>
              <a:rPr lang="zh-CN" altLang="en-US"/>
              <a:t>tivation part,</a:t>
            </a:r>
            <a:r>
              <a:rPr lang="en-US" altLang="zh-CN"/>
              <a:t> With the insertion of enough cross-domain negative templates by fedtriplet, the local inner-class boundary is tightened and the inter-class distance is enlarged.The former enhance the robustness of model generalization, and the later enhances the distinguishability of local identities.</a:t>
            </a:r>
            <a:endParaRPr lang="en-US" altLang="zh-CN"/>
          </a:p>
          <a:p>
            <a:r>
              <a:rPr lang="en-US" altLang="zh-CN"/>
              <a:t>In an other hand, Inspired by the f</a:t>
            </a:r>
            <a:r>
              <a:rPr lang="en-US">
                <a:latin typeface="Times New Roman" panose="02020603050405020304" charset="0"/>
                <a:cs typeface="Times New Roman" panose="02020603050405020304" charset="0"/>
                <a:sym typeface="+mn-ea"/>
              </a:rPr>
              <a:t>oundations,  The </a:t>
            </a:r>
            <a:r>
              <a:rPr>
                <a:latin typeface="Times New Roman" panose="02020603050405020304" charset="0"/>
                <a:cs typeface="Times New Roman" panose="02020603050405020304" charset="0"/>
                <a:sym typeface="+mn-ea"/>
              </a:rPr>
              <a:t>Distribution </a:t>
            </a:r>
            <a:r>
              <a:rPr lang="en-US">
                <a:latin typeface="Times New Roman" panose="02020603050405020304" charset="0"/>
                <a:cs typeface="Times New Roman" panose="02020603050405020304" charset="0"/>
                <a:sym typeface="+mn-ea"/>
              </a:rPr>
              <a:t>S</a:t>
            </a:r>
            <a:r>
              <a:rPr>
                <a:latin typeface="Times New Roman" panose="02020603050405020304" charset="0"/>
                <a:cs typeface="Times New Roman" panose="02020603050405020304" charset="0"/>
                <a:sym typeface="+mn-ea"/>
              </a:rPr>
              <a:t>imilarity </a:t>
            </a:r>
            <a:r>
              <a:rPr lang="en-US">
                <a:latin typeface="Times New Roman" panose="02020603050405020304" charset="0"/>
                <a:cs typeface="Times New Roman" panose="02020603050405020304" charset="0"/>
                <a:sym typeface="+mn-ea"/>
              </a:rPr>
              <a:t>A</a:t>
            </a:r>
            <a:r>
              <a:rPr>
                <a:latin typeface="Times New Roman" panose="02020603050405020304" charset="0"/>
                <a:cs typeface="Times New Roman" panose="02020603050405020304" charset="0"/>
                <a:sym typeface="+mn-ea"/>
              </a:rPr>
              <a:t>ggregation</a:t>
            </a:r>
            <a:r>
              <a:rPr lang="en-US">
                <a:latin typeface="Times New Roman" panose="02020603050405020304" charset="0"/>
                <a:cs typeface="Times New Roman" panose="02020603050405020304" charset="0"/>
                <a:sym typeface="+mn-ea"/>
              </a:rPr>
              <a:t> is proposed</a:t>
            </a:r>
            <a:r>
              <a:rPr lang="en-US" dirty="0">
                <a:solidFill>
                  <a:schemeClr val="tx1"/>
                </a:solidFill>
                <a:latin typeface="Times New Roman" panose="02020603050405020304" charset="0"/>
                <a:ea typeface="微软雅黑" panose="020B0503020204020204" charset="-122"/>
                <a:cs typeface="Times New Roman" panose="02020603050405020304" charset="0"/>
                <a:sym typeface="+mn-ea"/>
              </a:rPr>
              <a:t> to reweight the heterogeneous distributions. The left part applied for scale balance and the right part is employed for  </a:t>
            </a:r>
            <a:r>
              <a:rPr lang="zh-CN" altLang="en-US">
                <a:sym typeface="+mn-ea"/>
              </a:rPr>
              <a:t>Distance</a:t>
            </a:r>
            <a:r>
              <a:rPr lang="en-US" altLang="zh-CN">
                <a:sym typeface="+mn-ea"/>
              </a:rPr>
              <a:t> Reweight. This reweighting aggregation drives the clients with more similar template distributions to contribute more</a:t>
            </a:r>
            <a:endParaRPr lang="en-US" altLang="zh-CN">
              <a:sym typeface="+mn-ea"/>
            </a:endParaRPr>
          </a:p>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39.png"/><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41.png"/><Relationship Id="rId1" Type="http://schemas.openxmlformats.org/officeDocument/2006/relationships/image" Target="../media/image40.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7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9" Type="http://schemas.openxmlformats.org/officeDocument/2006/relationships/notesSlide" Target="../notesSlides/notesSlide4.xml"/><Relationship Id="rId18" Type="http://schemas.openxmlformats.org/officeDocument/2006/relationships/slideLayout" Target="../slideLayouts/slideLayout2.xml"/><Relationship Id="rId17" Type="http://schemas.openxmlformats.org/officeDocument/2006/relationships/tags" Target="../tags/tag66.xml"/><Relationship Id="rId16" Type="http://schemas.openxmlformats.org/officeDocument/2006/relationships/image" Target="../media/image21.GIF"/><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4" Type="http://schemas.openxmlformats.org/officeDocument/2006/relationships/notesSlide" Target="../notesSlides/notesSlide7.xml"/><Relationship Id="rId13" Type="http://schemas.openxmlformats.org/officeDocument/2006/relationships/slideLayout" Target="../slideLayouts/slideLayout2.xml"/><Relationship Id="rId12" Type="http://schemas.openxmlformats.org/officeDocument/2006/relationships/tags" Target="../tags/tag69.xml"/><Relationship Id="rId11" Type="http://schemas.openxmlformats.org/officeDocument/2006/relationships/image" Target="../media/image32.png"/><Relationship Id="rId10" Type="http://schemas.openxmlformats.org/officeDocument/2006/relationships/image" Target="../media/image31.png"/><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tags" Target="../tags/tag71.xml"/><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630680" y="31750"/>
            <a:ext cx="4192270" cy="1613535"/>
          </a:xfrm>
          <a:prstGeom prst="rect">
            <a:avLst/>
          </a:prstGeom>
        </p:spPr>
      </p:pic>
      <p:pic>
        <p:nvPicPr>
          <p:cNvPr id="5" name="图片 4"/>
          <p:cNvPicPr>
            <a:picLocks noChangeAspect="1"/>
          </p:cNvPicPr>
          <p:nvPr/>
        </p:nvPicPr>
        <p:blipFill>
          <a:blip r:embed="rId2"/>
          <a:stretch>
            <a:fillRect/>
          </a:stretch>
        </p:blipFill>
        <p:spPr>
          <a:xfrm>
            <a:off x="95885" y="107950"/>
            <a:ext cx="1534795" cy="1460500"/>
          </a:xfrm>
          <a:prstGeom prst="rect">
            <a:avLst/>
          </a:prstGeom>
        </p:spPr>
      </p:pic>
      <p:pic>
        <p:nvPicPr>
          <p:cNvPr id="7" name="图片 6"/>
          <p:cNvPicPr>
            <a:picLocks noChangeAspect="1"/>
          </p:cNvPicPr>
          <p:nvPr/>
        </p:nvPicPr>
        <p:blipFill>
          <a:blip r:embed="rId3"/>
          <a:stretch>
            <a:fillRect/>
          </a:stretch>
        </p:blipFill>
        <p:spPr>
          <a:xfrm>
            <a:off x="6014720" y="0"/>
            <a:ext cx="6177280" cy="1515745"/>
          </a:xfrm>
          <a:prstGeom prst="rect">
            <a:avLst/>
          </a:prstGeom>
        </p:spPr>
      </p:pic>
      <p:sp>
        <p:nvSpPr>
          <p:cNvPr id="14" name="文本框 13"/>
          <p:cNvSpPr txBox="1"/>
          <p:nvPr/>
        </p:nvSpPr>
        <p:spPr>
          <a:xfrm>
            <a:off x="527685" y="2552065"/>
            <a:ext cx="10937240" cy="1076325"/>
          </a:xfrm>
          <a:prstGeom prst="rect">
            <a:avLst/>
          </a:prstGeom>
          <a:noFill/>
        </p:spPr>
        <p:txBody>
          <a:bodyPr wrap="square" rtlCol="0" anchor="t">
            <a:spAutoFit/>
          </a:bodyPr>
          <a:p>
            <a:pPr algn="ctr"/>
            <a:r>
              <a:rPr lang="zh-CN" altLang="en-US" sz="3200">
                <a:latin typeface="Times New Roman" panose="02020603050405020304" charset="0"/>
                <a:cs typeface="Times New Roman" panose="02020603050405020304" charset="0"/>
              </a:rPr>
              <a:t>FedIris: Towards More Accurate and Privacy-preserving Iris Recognition via</a:t>
            </a:r>
            <a:r>
              <a:rPr lang="en-US" altLang="zh-CN" sz="3200">
                <a:latin typeface="Times New Roman" panose="02020603050405020304" charset="0"/>
                <a:cs typeface="Times New Roman" panose="02020603050405020304" charset="0"/>
              </a:rPr>
              <a:t> </a:t>
            </a:r>
            <a:r>
              <a:rPr lang="zh-CN" altLang="en-US" sz="3200">
                <a:latin typeface="Times New Roman" panose="02020603050405020304" charset="0"/>
                <a:cs typeface="Times New Roman" panose="02020603050405020304" charset="0"/>
              </a:rPr>
              <a:t>Federated Template Communication</a:t>
            </a:r>
            <a:endParaRPr lang="zh-CN" altLang="en-US" sz="3200">
              <a:latin typeface="Times New Roman" panose="02020603050405020304" charset="0"/>
              <a:cs typeface="Times New Roman" panose="02020603050405020304" charset="0"/>
            </a:endParaRPr>
          </a:p>
        </p:txBody>
      </p:sp>
      <p:pic>
        <p:nvPicPr>
          <p:cNvPr id="16" name="图片 15"/>
          <p:cNvPicPr>
            <a:picLocks noChangeAspect="1"/>
          </p:cNvPicPr>
          <p:nvPr/>
        </p:nvPicPr>
        <p:blipFill>
          <a:blip r:embed="rId4"/>
          <a:stretch>
            <a:fillRect/>
          </a:stretch>
        </p:blipFill>
        <p:spPr>
          <a:xfrm>
            <a:off x="2519680" y="4859655"/>
            <a:ext cx="7153275" cy="276225"/>
          </a:xfrm>
          <a:prstGeom prst="rect">
            <a:avLst/>
          </a:prstGeom>
        </p:spPr>
      </p:pic>
      <p:pic>
        <p:nvPicPr>
          <p:cNvPr id="17" name="图片 16"/>
          <p:cNvPicPr>
            <a:picLocks noChangeAspect="1"/>
          </p:cNvPicPr>
          <p:nvPr/>
        </p:nvPicPr>
        <p:blipFill>
          <a:blip r:embed="rId5"/>
          <a:stretch>
            <a:fillRect/>
          </a:stretch>
        </p:blipFill>
        <p:spPr>
          <a:xfrm>
            <a:off x="2886710" y="5478145"/>
            <a:ext cx="6219825" cy="581025"/>
          </a:xfrm>
          <a:prstGeom prst="rect">
            <a:avLst/>
          </a:prstGeom>
        </p:spPr>
      </p:pic>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1 Título"/>
          <p:cNvSpPr txBox="1"/>
          <p:nvPr/>
        </p:nvSpPr>
        <p:spPr>
          <a:xfrm>
            <a:off x="623253" y="179115"/>
            <a:ext cx="4521200" cy="86360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s-HN" sz="3600" dirty="0">
                <a:solidFill>
                  <a:schemeClr val="tx1"/>
                </a:solidFill>
                <a:latin typeface="+mj-ea"/>
                <a:ea typeface="+mj-ea"/>
                <a:cs typeface="Times New Roman" panose="02020603050405020304" charset="0"/>
              </a:rPr>
              <a:t>Outline</a:t>
            </a:r>
            <a:endParaRPr lang="es-HN" sz="3600" dirty="0">
              <a:solidFill>
                <a:schemeClr val="tx1"/>
              </a:solidFill>
              <a:latin typeface="+mj-ea"/>
              <a:ea typeface="+mj-ea"/>
              <a:cs typeface="Times New Roman" panose="02020603050405020304" charset="0"/>
            </a:endParaRPr>
          </a:p>
        </p:txBody>
      </p:sp>
      <p:grpSp>
        <p:nvGrpSpPr>
          <p:cNvPr id="9" name="组合 8"/>
          <p:cNvGrpSpPr/>
          <p:nvPr/>
        </p:nvGrpSpPr>
        <p:grpSpPr>
          <a:xfrm>
            <a:off x="2345690" y="1681480"/>
            <a:ext cx="5450840" cy="431800"/>
            <a:chOff x="1273660" y="1556792"/>
            <a:chExt cx="5530139" cy="432048"/>
          </a:xfrm>
        </p:grpSpPr>
        <p:sp>
          <p:nvSpPr>
            <p:cNvPr id="10" name="圆角矩形 9"/>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11" name="圆角矩形 10"/>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12" name="圆角矩形 11"/>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lumMod val="65000"/>
                    </a:schemeClr>
                  </a:solidFill>
                  <a:latin typeface="Times New Roman" panose="02020603050405020304" charset="0"/>
                  <a:cs typeface="Times New Roman" panose="02020603050405020304" charset="0"/>
                  <a:sym typeface="+mn-ea"/>
                </a:rPr>
                <a:t>     Motivation</a:t>
              </a:r>
              <a:endParaRPr lang="en-US" altLang="zh-CN" sz="2800" dirty="0">
                <a:solidFill>
                  <a:schemeClr val="bg1">
                    <a:lumMod val="65000"/>
                  </a:schemeClr>
                </a:solidFill>
                <a:latin typeface="Times New Roman" panose="02020603050405020304" charset="0"/>
                <a:cs typeface="Times New Roman" panose="02020603050405020304" charset="0"/>
                <a:sym typeface="+mn-ea"/>
              </a:endParaRPr>
            </a:p>
          </p:txBody>
        </p:sp>
      </p:grpSp>
      <p:grpSp>
        <p:nvGrpSpPr>
          <p:cNvPr id="13" name="组合 12"/>
          <p:cNvGrpSpPr/>
          <p:nvPr/>
        </p:nvGrpSpPr>
        <p:grpSpPr>
          <a:xfrm>
            <a:off x="2345993" y="2897100"/>
            <a:ext cx="5530139" cy="432048"/>
            <a:chOff x="1273660" y="1556792"/>
            <a:chExt cx="5530139" cy="432048"/>
          </a:xfrm>
        </p:grpSpPr>
        <p:sp>
          <p:nvSpPr>
            <p:cNvPr id="14" name="圆角矩形 13"/>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15" name="圆角矩形 14"/>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16" name="圆角矩形 15"/>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FontTx/>
              </a:pPr>
              <a:r>
                <a:rPr lang="en-US" altLang="zh-CN" sz="2800" dirty="0">
                  <a:solidFill>
                    <a:schemeClr val="bg1">
                      <a:lumMod val="65000"/>
                    </a:schemeClr>
                  </a:solidFill>
                  <a:latin typeface="Times New Roman" panose="02020603050405020304" charset="0"/>
                  <a:cs typeface="Times New Roman" panose="02020603050405020304" charset="0"/>
                  <a:sym typeface="+mn-ea"/>
                </a:rPr>
                <a:t>     Methods</a:t>
              </a:r>
              <a:endParaRPr lang="en-US" altLang="zh-CN" sz="2800" dirty="0">
                <a:solidFill>
                  <a:schemeClr val="bg1">
                    <a:lumMod val="65000"/>
                  </a:schemeClr>
                </a:solidFill>
                <a:latin typeface="Times New Roman" panose="02020603050405020304" charset="0"/>
                <a:cs typeface="Times New Roman" panose="02020603050405020304" charset="0"/>
                <a:sym typeface="+mn-ea"/>
              </a:endParaRPr>
            </a:p>
          </p:txBody>
        </p:sp>
      </p:grpSp>
      <p:grpSp>
        <p:nvGrpSpPr>
          <p:cNvPr id="17" name="组合 16"/>
          <p:cNvGrpSpPr/>
          <p:nvPr/>
        </p:nvGrpSpPr>
        <p:grpSpPr>
          <a:xfrm>
            <a:off x="2345993" y="4067992"/>
            <a:ext cx="5530139" cy="432048"/>
            <a:chOff x="1273660" y="1556792"/>
            <a:chExt cx="5530139" cy="432048"/>
          </a:xfrm>
        </p:grpSpPr>
        <p:sp>
          <p:nvSpPr>
            <p:cNvPr id="18" name="圆角矩形 17"/>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19" name="圆角矩形 18"/>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20" name="圆角矩形 19"/>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latin typeface="Times New Roman" panose="02020603050405020304" charset="0"/>
                  <a:cs typeface="Times New Roman" panose="02020603050405020304" charset="0"/>
                </a:rPr>
                <a:t>     Results</a:t>
              </a:r>
              <a:endParaRPr lang="en-US" altLang="zh-CN" sz="2800" b="1" dirty="0">
                <a:solidFill>
                  <a:schemeClr val="tx1"/>
                </a:solidFill>
                <a:latin typeface="Times New Roman" panose="02020603050405020304" charset="0"/>
                <a:cs typeface="Times New Roman" panose="02020603050405020304" charset="0"/>
                <a:sym typeface="+mn-ea"/>
              </a:endParaRPr>
            </a:p>
          </p:txBody>
        </p:sp>
      </p:gr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1 Título"/>
          <p:cNvSpPr txBox="1"/>
          <p:nvPr/>
        </p:nvSpPr>
        <p:spPr>
          <a:xfrm>
            <a:off x="623253" y="179115"/>
            <a:ext cx="4521200" cy="86360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n-US" altLang="zh-CN" sz="3600" dirty="0">
                <a:latin typeface="微软雅黑" panose="020B0503020204020204" charset="-122"/>
                <a:ea typeface="微软雅黑" panose="020B0503020204020204" charset="-122"/>
                <a:cs typeface="Times New Roman" panose="02020603050405020304" charset="0"/>
                <a:sym typeface="+mn-ea"/>
              </a:rPr>
              <a:t>Results</a:t>
            </a:r>
            <a:endParaRPr lang="es-HN" sz="3600" dirty="0">
              <a:solidFill>
                <a:schemeClr val="tx1"/>
              </a:solidFill>
              <a:latin typeface="微软雅黑" panose="020B0503020204020204" charset="-122"/>
              <a:ea typeface="微软雅黑" panose="020B0503020204020204" charset="-122"/>
              <a:cs typeface="Times New Roman" panose="02020603050405020304" charset="0"/>
            </a:endParaRPr>
          </a:p>
        </p:txBody>
      </p:sp>
      <p:pic>
        <p:nvPicPr>
          <p:cNvPr id="2" name="图片 1"/>
          <p:cNvPicPr>
            <a:picLocks noChangeAspect="1"/>
          </p:cNvPicPr>
          <p:nvPr>
            <p:custDataLst>
              <p:tags r:id="rId1"/>
            </p:custDataLst>
          </p:nvPr>
        </p:nvPicPr>
        <p:blipFill>
          <a:blip r:embed="rId2"/>
          <a:stretch>
            <a:fillRect/>
          </a:stretch>
        </p:blipFill>
        <p:spPr>
          <a:xfrm>
            <a:off x="951230" y="1327150"/>
            <a:ext cx="10289540" cy="4785360"/>
          </a:xfrm>
          <a:prstGeom prst="rect">
            <a:avLst/>
          </a:prstGeom>
        </p:spPr>
      </p:pic>
      <p:sp>
        <p:nvSpPr>
          <p:cNvPr id="27" name="圆角矩形 26"/>
          <p:cNvSpPr/>
          <p:nvPr/>
        </p:nvSpPr>
        <p:spPr>
          <a:xfrm>
            <a:off x="5667375" y="2472690"/>
            <a:ext cx="711200" cy="633730"/>
          </a:xfrm>
          <a:prstGeom prst="roundRect">
            <a:avLst>
              <a:gd name="adj" fmla="val 3862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2803525" y="4714875"/>
            <a:ext cx="1463675" cy="709295"/>
          </a:xfrm>
          <a:prstGeom prst="roundRect">
            <a:avLst>
              <a:gd name="adj" fmla="val 3862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6035675" y="4581525"/>
            <a:ext cx="1463675" cy="842645"/>
          </a:xfrm>
          <a:prstGeom prst="roundRect">
            <a:avLst>
              <a:gd name="adj" fmla="val 3862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9401175" y="4879340"/>
            <a:ext cx="1463675" cy="462280"/>
          </a:xfrm>
          <a:prstGeom prst="roundRect">
            <a:avLst>
              <a:gd name="adj" fmla="val 3862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9280525" y="2957830"/>
            <a:ext cx="1092200" cy="224790"/>
          </a:xfrm>
          <a:prstGeom prst="roundRect">
            <a:avLst>
              <a:gd name="adj" fmla="val 3862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6642735" y="2548890"/>
            <a:ext cx="856615" cy="633730"/>
          </a:xfrm>
          <a:prstGeom prst="roundRect">
            <a:avLst>
              <a:gd name="adj" fmla="val 3862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1 Título"/>
          <p:cNvSpPr txBox="1"/>
          <p:nvPr/>
        </p:nvSpPr>
        <p:spPr>
          <a:xfrm>
            <a:off x="623253" y="179115"/>
            <a:ext cx="4521200" cy="86360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n-US" altLang="zh-CN" sz="3600" dirty="0">
                <a:latin typeface="微软雅黑" panose="020B0503020204020204" charset="-122"/>
                <a:ea typeface="微软雅黑" panose="020B0503020204020204" charset="-122"/>
                <a:cs typeface="Times New Roman" panose="02020603050405020304" charset="0"/>
                <a:sym typeface="+mn-ea"/>
              </a:rPr>
              <a:t>Results</a:t>
            </a:r>
            <a:endParaRPr lang="es-HN" sz="3600" dirty="0">
              <a:solidFill>
                <a:schemeClr val="tx1"/>
              </a:solidFill>
              <a:latin typeface="微软雅黑" panose="020B0503020204020204" charset="-122"/>
              <a:ea typeface="微软雅黑" panose="020B0503020204020204" charset="-122"/>
              <a:cs typeface="Times New Roman" panose="02020603050405020304" charset="0"/>
            </a:endParaRPr>
          </a:p>
        </p:txBody>
      </p:sp>
      <p:pic>
        <p:nvPicPr>
          <p:cNvPr id="3" name="图片 2"/>
          <p:cNvPicPr>
            <a:picLocks noChangeAspect="1"/>
          </p:cNvPicPr>
          <p:nvPr/>
        </p:nvPicPr>
        <p:blipFill>
          <a:blip r:embed="rId1"/>
          <a:stretch>
            <a:fillRect/>
          </a:stretch>
        </p:blipFill>
        <p:spPr>
          <a:xfrm>
            <a:off x="3220085" y="1066800"/>
            <a:ext cx="5246370" cy="2376170"/>
          </a:xfrm>
          <a:prstGeom prst="rect">
            <a:avLst/>
          </a:prstGeom>
        </p:spPr>
      </p:pic>
      <p:pic>
        <p:nvPicPr>
          <p:cNvPr id="5" name="图片 4"/>
          <p:cNvPicPr>
            <a:picLocks noChangeAspect="1"/>
          </p:cNvPicPr>
          <p:nvPr/>
        </p:nvPicPr>
        <p:blipFill>
          <a:blip r:embed="rId2"/>
          <a:stretch>
            <a:fillRect/>
          </a:stretch>
        </p:blipFill>
        <p:spPr>
          <a:xfrm>
            <a:off x="871220" y="3600450"/>
            <a:ext cx="9850755" cy="2802890"/>
          </a:xfrm>
          <a:prstGeom prst="rect">
            <a:avLst/>
          </a:prstGeom>
        </p:spPr>
      </p:pic>
      <p:sp>
        <p:nvSpPr>
          <p:cNvPr id="33" name="圆角矩形 32"/>
          <p:cNvSpPr/>
          <p:nvPr/>
        </p:nvSpPr>
        <p:spPr>
          <a:xfrm>
            <a:off x="3369945" y="1500505"/>
            <a:ext cx="4853305" cy="248920"/>
          </a:xfrm>
          <a:prstGeom prst="roundRect">
            <a:avLst>
              <a:gd name="adj" fmla="val 1303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3369945" y="2333625"/>
            <a:ext cx="4853305" cy="248920"/>
          </a:xfrm>
          <a:prstGeom prst="roundRect">
            <a:avLst>
              <a:gd name="adj" fmla="val 1303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3369945" y="1749425"/>
            <a:ext cx="4853305" cy="248920"/>
          </a:xfrm>
          <a:prstGeom prst="roundRect">
            <a:avLst>
              <a:gd name="adj" fmla="val 1303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3369945" y="2023110"/>
            <a:ext cx="4853305" cy="248920"/>
          </a:xfrm>
          <a:prstGeom prst="roundRect">
            <a:avLst>
              <a:gd name="adj" fmla="val 1303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3369945" y="2832100"/>
            <a:ext cx="4853305" cy="248920"/>
          </a:xfrm>
          <a:prstGeom prst="roundRect">
            <a:avLst>
              <a:gd name="adj" fmla="val 1303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3369945" y="3081020"/>
            <a:ext cx="4853305" cy="248920"/>
          </a:xfrm>
          <a:prstGeom prst="roundRect">
            <a:avLst>
              <a:gd name="adj" fmla="val 1303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rot="420000">
            <a:off x="3084195" y="4676140"/>
            <a:ext cx="778510" cy="536575"/>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rot="6780000">
            <a:off x="5490845" y="4912995"/>
            <a:ext cx="612140" cy="514985"/>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rot="5400000">
            <a:off x="9041765" y="4996815"/>
            <a:ext cx="332105" cy="514985"/>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22" presetClass="exit" presetSubtype="4" fill="hold" grpId="1" nodeType="with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par>
                          <p:cTn id="41" fill="hold">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par>
                                <p:cTn id="45" presetID="3" presetClass="entr" presetSubtype="10" fill="hold" grpId="2"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22" presetClass="exit" presetSubtype="4" fill="hold" grpId="3" nodeType="withEffect">
                                  <p:stCondLst>
                                    <p:cond delay="0"/>
                                  </p:stCondLst>
                                  <p:childTnLst>
                                    <p:animEffect transition="out" filter="wipe(down)">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par>
                          <p:cTn id="56" fill="hold">
                            <p:stCondLst>
                              <p:cond delay="500"/>
                            </p:stCondLst>
                            <p:childTnLst>
                              <p:par>
                                <p:cTn id="57" presetID="3" presetClass="entr" presetSubtype="1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linds(horizontal)">
                                      <p:cBhvr>
                                        <p:cTn id="59" dur="500"/>
                                        <p:tgtEl>
                                          <p:spTgt spid="11"/>
                                        </p:tgtEl>
                                      </p:cBhvr>
                                    </p:animEffect>
                                  </p:childTnLst>
                                </p:cTn>
                              </p:par>
                              <p:par>
                                <p:cTn id="60" presetID="3" presetClass="entr" presetSubtype="10" fill="hold" grpId="2"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linds(horizontal)">
                                      <p:cBhvr>
                                        <p:cTn id="67" dur="500"/>
                                        <p:tgtEl>
                                          <p:spTgt spid="1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linds(horizontal)">
                                      <p:cBhvr>
                                        <p:cTn id="70" dur="500"/>
                                        <p:tgtEl>
                                          <p:spTgt spid="1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linds(horizontal)">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xit" presetSubtype="4" fill="hold" grpId="1" nodeType="clickEffect">
                                  <p:stCondLst>
                                    <p:cond delay="0"/>
                                  </p:stCondLst>
                                  <p:childTnLst>
                                    <p:animEffect transition="out" filter="wipe(down)">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par>
                                <p:cTn id="79" presetID="22" presetClass="exit" presetSubtype="4" fill="hold" grpId="3" nodeType="withEffect">
                                  <p:stCondLst>
                                    <p:cond delay="0"/>
                                  </p:stCondLst>
                                  <p:childTnLst>
                                    <p:animEffect transition="out" filter="wipe(down)">
                                      <p:cBhvr>
                                        <p:cTn id="80" dur="500"/>
                                        <p:tgtEl>
                                          <p:spTgt spid="10"/>
                                        </p:tgtEl>
                                      </p:cBhvr>
                                    </p:animEffect>
                                    <p:set>
                                      <p:cBhvr>
                                        <p:cTn id="81" dur="1" fill="hold">
                                          <p:stCondLst>
                                            <p:cond delay="499"/>
                                          </p:stCondLst>
                                        </p:cTn>
                                        <p:tgtEl>
                                          <p:spTgt spid="10"/>
                                        </p:tgtEl>
                                        <p:attrNameLst>
                                          <p:attrName>style.visibility</p:attrName>
                                        </p:attrNameLst>
                                      </p:cBhvr>
                                      <p:to>
                                        <p:strVal val="hidden"/>
                                      </p:to>
                                    </p:set>
                                  </p:childTnLst>
                                </p:cTn>
                              </p:par>
                              <p:par>
                                <p:cTn id="82" presetID="3" presetClass="entr" presetSubtype="10" fill="hold" grpId="4"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blinds(horizontal)">
                                      <p:cBhvr>
                                        <p:cTn id="8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6" grpId="0" bldLvl="0" animBg="1"/>
      <p:bldP spid="7" grpId="0" bldLvl="0" animBg="1"/>
      <p:bldP spid="33" grpId="0" bldLvl="0" animBg="1"/>
      <p:bldP spid="33" grpId="1" bldLvl="0" animBg="1"/>
      <p:bldP spid="7" grpId="1" bldLvl="0" animBg="1"/>
      <p:bldP spid="9" grpId="1" bldLvl="0" animBg="1"/>
      <p:bldP spid="6" grpId="1" bldLvl="0" animBg="1"/>
      <p:bldP spid="10" grpId="0" bldLvl="0" animBg="1"/>
      <p:bldP spid="6" grpId="2" bldLvl="0" animBg="1"/>
      <p:bldP spid="10" grpId="1" bldLvl="0" animBg="1"/>
      <p:bldP spid="6" grpId="3" bldLvl="0" animBg="1"/>
      <p:bldP spid="11" grpId="0" bldLvl="0" animBg="1"/>
      <p:bldP spid="10" grpId="2" bldLvl="0" animBg="1"/>
      <p:bldP spid="11" grpId="1" bldLvl="0" animBg="1"/>
      <p:bldP spid="10" grpId="3" bldLvl="0" animBg="1"/>
      <p:bldP spid="10" grpId="4" bldLvl="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630680" y="31750"/>
            <a:ext cx="4192270" cy="1613535"/>
          </a:xfrm>
          <a:prstGeom prst="rect">
            <a:avLst/>
          </a:prstGeom>
        </p:spPr>
      </p:pic>
      <p:pic>
        <p:nvPicPr>
          <p:cNvPr id="5" name="图片 4"/>
          <p:cNvPicPr>
            <a:picLocks noChangeAspect="1"/>
          </p:cNvPicPr>
          <p:nvPr/>
        </p:nvPicPr>
        <p:blipFill>
          <a:blip r:embed="rId2"/>
          <a:stretch>
            <a:fillRect/>
          </a:stretch>
        </p:blipFill>
        <p:spPr>
          <a:xfrm>
            <a:off x="95885" y="107950"/>
            <a:ext cx="1534795" cy="1460500"/>
          </a:xfrm>
          <a:prstGeom prst="rect">
            <a:avLst/>
          </a:prstGeom>
        </p:spPr>
      </p:pic>
      <p:pic>
        <p:nvPicPr>
          <p:cNvPr id="7" name="图片 6"/>
          <p:cNvPicPr>
            <a:picLocks noChangeAspect="1"/>
          </p:cNvPicPr>
          <p:nvPr/>
        </p:nvPicPr>
        <p:blipFill>
          <a:blip r:embed="rId3"/>
          <a:stretch>
            <a:fillRect/>
          </a:stretch>
        </p:blipFill>
        <p:spPr>
          <a:xfrm>
            <a:off x="6014720" y="0"/>
            <a:ext cx="6177280" cy="1515745"/>
          </a:xfrm>
          <a:prstGeom prst="rect">
            <a:avLst/>
          </a:prstGeom>
        </p:spPr>
      </p:pic>
      <p:sp>
        <p:nvSpPr>
          <p:cNvPr id="14" name="文本框 13"/>
          <p:cNvSpPr txBox="1"/>
          <p:nvPr/>
        </p:nvSpPr>
        <p:spPr>
          <a:xfrm>
            <a:off x="527685" y="3014345"/>
            <a:ext cx="10937240" cy="1014730"/>
          </a:xfrm>
          <a:prstGeom prst="rect">
            <a:avLst/>
          </a:prstGeom>
          <a:noFill/>
        </p:spPr>
        <p:txBody>
          <a:bodyPr wrap="square" rtlCol="0" anchor="t">
            <a:spAutoFit/>
          </a:bodyPr>
          <a:p>
            <a:pPr algn="ctr"/>
            <a:r>
              <a:rPr lang="en-US" sz="6000">
                <a:latin typeface="Times New Roman" panose="02020603050405020304" charset="0"/>
                <a:cs typeface="Times New Roman" panose="02020603050405020304" charset="0"/>
              </a:rPr>
              <a:t>THANK YOU</a:t>
            </a:r>
            <a:endParaRPr lang="en-US" sz="6000">
              <a:latin typeface="Times New Roman" panose="02020603050405020304" charset="0"/>
              <a:cs typeface="Times New Roman" panose="02020603050405020304" charset="0"/>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1 Título"/>
          <p:cNvSpPr txBox="1"/>
          <p:nvPr/>
        </p:nvSpPr>
        <p:spPr>
          <a:xfrm>
            <a:off x="623253" y="179115"/>
            <a:ext cx="4521200" cy="86360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s-HN" sz="3600" dirty="0">
                <a:solidFill>
                  <a:schemeClr val="tx1"/>
                </a:solidFill>
                <a:latin typeface="+mj-ea"/>
                <a:ea typeface="+mj-ea"/>
                <a:cs typeface="Times New Roman" panose="02020603050405020304" charset="0"/>
              </a:rPr>
              <a:t>Outline</a:t>
            </a:r>
            <a:endParaRPr lang="es-HN" sz="3600" dirty="0">
              <a:solidFill>
                <a:schemeClr val="tx1"/>
              </a:solidFill>
              <a:latin typeface="+mj-ea"/>
              <a:ea typeface="+mj-ea"/>
              <a:cs typeface="Times New Roman" panose="02020603050405020304" charset="0"/>
            </a:endParaRPr>
          </a:p>
        </p:txBody>
      </p:sp>
      <p:grpSp>
        <p:nvGrpSpPr>
          <p:cNvPr id="9" name="组合 8"/>
          <p:cNvGrpSpPr/>
          <p:nvPr/>
        </p:nvGrpSpPr>
        <p:grpSpPr>
          <a:xfrm>
            <a:off x="2345690" y="1681480"/>
            <a:ext cx="5450840" cy="431800"/>
            <a:chOff x="1273660" y="1556792"/>
            <a:chExt cx="5530139" cy="432048"/>
          </a:xfrm>
        </p:grpSpPr>
        <p:sp>
          <p:nvSpPr>
            <p:cNvPr id="10" name="圆角矩形 9"/>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11" name="圆角矩形 10"/>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12" name="圆角矩形 11"/>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latin typeface="Times New Roman" panose="02020603050405020304" charset="0"/>
                  <a:cs typeface="Times New Roman" panose="02020603050405020304" charset="0"/>
                  <a:sym typeface="+mn-ea"/>
                </a:rPr>
                <a:t>     Motivation</a:t>
              </a:r>
              <a:endParaRPr lang="en-US" altLang="zh-CN" sz="2800" dirty="0">
                <a:solidFill>
                  <a:schemeClr val="tx1"/>
                </a:solidFill>
                <a:latin typeface="Times New Roman" panose="02020603050405020304" charset="0"/>
                <a:cs typeface="Times New Roman" panose="02020603050405020304" charset="0"/>
                <a:sym typeface="+mn-ea"/>
              </a:endParaRPr>
            </a:p>
          </p:txBody>
        </p:sp>
      </p:grpSp>
      <p:grpSp>
        <p:nvGrpSpPr>
          <p:cNvPr id="13" name="组合 12"/>
          <p:cNvGrpSpPr/>
          <p:nvPr/>
        </p:nvGrpSpPr>
        <p:grpSpPr>
          <a:xfrm>
            <a:off x="2345993" y="2897100"/>
            <a:ext cx="5530139" cy="432048"/>
            <a:chOff x="1273660" y="1556792"/>
            <a:chExt cx="5530139" cy="432048"/>
          </a:xfrm>
        </p:grpSpPr>
        <p:sp>
          <p:nvSpPr>
            <p:cNvPr id="14" name="圆角矩形 13"/>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15" name="圆角矩形 14"/>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16" name="圆角矩形 15"/>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FontTx/>
              </a:pPr>
              <a:r>
                <a:rPr lang="en-US" altLang="zh-CN" sz="2800" dirty="0">
                  <a:solidFill>
                    <a:schemeClr val="tx1"/>
                  </a:solidFill>
                  <a:latin typeface="Times New Roman" panose="02020603050405020304" charset="0"/>
                  <a:cs typeface="Times New Roman" panose="02020603050405020304" charset="0"/>
                  <a:sym typeface="+mn-ea"/>
                </a:rPr>
                <a:t>     Methods</a:t>
              </a:r>
              <a:endParaRPr lang="en-US" altLang="zh-CN" sz="2800" dirty="0">
                <a:solidFill>
                  <a:schemeClr val="tx1"/>
                </a:solidFill>
                <a:latin typeface="Times New Roman" panose="02020603050405020304" charset="0"/>
                <a:cs typeface="Times New Roman" panose="02020603050405020304" charset="0"/>
                <a:sym typeface="+mn-ea"/>
              </a:endParaRPr>
            </a:p>
          </p:txBody>
        </p:sp>
      </p:grpSp>
      <p:grpSp>
        <p:nvGrpSpPr>
          <p:cNvPr id="17" name="组合 16"/>
          <p:cNvGrpSpPr/>
          <p:nvPr/>
        </p:nvGrpSpPr>
        <p:grpSpPr>
          <a:xfrm>
            <a:off x="2345993" y="4067992"/>
            <a:ext cx="5530139" cy="432048"/>
            <a:chOff x="1273660" y="1556792"/>
            <a:chExt cx="5530139" cy="432048"/>
          </a:xfrm>
        </p:grpSpPr>
        <p:sp>
          <p:nvSpPr>
            <p:cNvPr id="18" name="圆角矩形 17"/>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19" name="圆角矩形 18"/>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20" name="圆角矩形 19"/>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latin typeface="Times New Roman" panose="02020603050405020304" charset="0"/>
                  <a:cs typeface="Times New Roman" panose="02020603050405020304" charset="0"/>
                </a:rPr>
                <a:t>     Results</a:t>
              </a:r>
              <a:endParaRPr lang="en-US" altLang="zh-CN" sz="2800" b="1" dirty="0">
                <a:solidFill>
                  <a:schemeClr val="tx1"/>
                </a:solidFill>
                <a:latin typeface="Times New Roman" panose="02020603050405020304" charset="0"/>
                <a:cs typeface="Times New Roman" panose="02020603050405020304" charset="0"/>
                <a:sym typeface="+mn-ea"/>
              </a:endParaRP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1 Título"/>
          <p:cNvSpPr txBox="1"/>
          <p:nvPr/>
        </p:nvSpPr>
        <p:spPr>
          <a:xfrm>
            <a:off x="623253" y="179115"/>
            <a:ext cx="4521200" cy="86360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s-HN" sz="3600" dirty="0">
                <a:solidFill>
                  <a:schemeClr val="tx1"/>
                </a:solidFill>
                <a:latin typeface="+mj-ea"/>
                <a:ea typeface="+mj-ea"/>
                <a:cs typeface="Times New Roman" panose="02020603050405020304" charset="0"/>
              </a:rPr>
              <a:t>Outline</a:t>
            </a:r>
            <a:endParaRPr lang="es-HN" sz="3600" dirty="0">
              <a:solidFill>
                <a:schemeClr val="tx1"/>
              </a:solidFill>
              <a:latin typeface="+mj-ea"/>
              <a:ea typeface="+mj-ea"/>
              <a:cs typeface="Times New Roman" panose="02020603050405020304" charset="0"/>
            </a:endParaRPr>
          </a:p>
        </p:txBody>
      </p:sp>
      <p:grpSp>
        <p:nvGrpSpPr>
          <p:cNvPr id="9" name="组合 8"/>
          <p:cNvGrpSpPr/>
          <p:nvPr/>
        </p:nvGrpSpPr>
        <p:grpSpPr>
          <a:xfrm>
            <a:off x="2345690" y="1681480"/>
            <a:ext cx="5450840" cy="431800"/>
            <a:chOff x="1273660" y="1556792"/>
            <a:chExt cx="5530139" cy="432048"/>
          </a:xfrm>
        </p:grpSpPr>
        <p:sp>
          <p:nvSpPr>
            <p:cNvPr id="10" name="圆角矩形 9"/>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11" name="圆角矩形 10"/>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12" name="圆角矩形 11"/>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tx1"/>
                  </a:solidFill>
                  <a:latin typeface="Times New Roman" panose="02020603050405020304" charset="0"/>
                  <a:cs typeface="Times New Roman" panose="02020603050405020304" charset="0"/>
                  <a:sym typeface="+mn-ea"/>
                </a:rPr>
                <a:t>     Motivation</a:t>
              </a:r>
              <a:endParaRPr lang="en-US" altLang="zh-CN" sz="2800" dirty="0">
                <a:solidFill>
                  <a:schemeClr val="tx1"/>
                </a:solidFill>
                <a:latin typeface="Times New Roman" panose="02020603050405020304" charset="0"/>
                <a:cs typeface="Times New Roman" panose="02020603050405020304" charset="0"/>
                <a:sym typeface="+mn-ea"/>
              </a:endParaRPr>
            </a:p>
          </p:txBody>
        </p:sp>
      </p:grpSp>
      <p:grpSp>
        <p:nvGrpSpPr>
          <p:cNvPr id="13" name="组合 12"/>
          <p:cNvGrpSpPr/>
          <p:nvPr/>
        </p:nvGrpSpPr>
        <p:grpSpPr>
          <a:xfrm>
            <a:off x="2345993" y="2897100"/>
            <a:ext cx="5530139" cy="432048"/>
            <a:chOff x="1273660" y="1556792"/>
            <a:chExt cx="5530139" cy="432048"/>
          </a:xfrm>
        </p:grpSpPr>
        <p:sp>
          <p:nvSpPr>
            <p:cNvPr id="14" name="圆角矩形 13"/>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15" name="圆角矩形 14"/>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16" name="圆角矩形 15"/>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FontTx/>
              </a:pPr>
              <a:r>
                <a:rPr lang="en-US" altLang="zh-CN" sz="2800" dirty="0">
                  <a:solidFill>
                    <a:schemeClr val="bg1">
                      <a:lumMod val="65000"/>
                    </a:schemeClr>
                  </a:solidFill>
                  <a:latin typeface="Times New Roman" panose="02020603050405020304" charset="0"/>
                  <a:cs typeface="Times New Roman" panose="02020603050405020304" charset="0"/>
                  <a:sym typeface="+mn-ea"/>
                </a:rPr>
                <a:t>     Methods</a:t>
              </a:r>
              <a:endParaRPr lang="en-US" altLang="zh-CN" sz="2800" dirty="0">
                <a:solidFill>
                  <a:schemeClr val="bg1">
                    <a:lumMod val="65000"/>
                  </a:schemeClr>
                </a:solidFill>
                <a:latin typeface="Times New Roman" panose="02020603050405020304" charset="0"/>
                <a:cs typeface="Times New Roman" panose="02020603050405020304" charset="0"/>
                <a:sym typeface="+mn-ea"/>
              </a:endParaRPr>
            </a:p>
          </p:txBody>
        </p:sp>
      </p:grpSp>
      <p:grpSp>
        <p:nvGrpSpPr>
          <p:cNvPr id="17" name="组合 16"/>
          <p:cNvGrpSpPr/>
          <p:nvPr/>
        </p:nvGrpSpPr>
        <p:grpSpPr>
          <a:xfrm>
            <a:off x="2345993" y="4067992"/>
            <a:ext cx="5530139" cy="432048"/>
            <a:chOff x="1273660" y="1556792"/>
            <a:chExt cx="5530139" cy="432048"/>
          </a:xfrm>
        </p:grpSpPr>
        <p:sp>
          <p:nvSpPr>
            <p:cNvPr id="18" name="圆角矩形 17"/>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19" name="圆角矩形 18"/>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20" name="圆角矩形 19"/>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lumMod val="65000"/>
                    </a:schemeClr>
                  </a:solidFill>
                  <a:latin typeface="Times New Roman" panose="02020603050405020304" charset="0"/>
                  <a:cs typeface="Times New Roman" panose="02020603050405020304" charset="0"/>
                </a:rPr>
                <a:t>     Results</a:t>
              </a:r>
              <a:endParaRPr lang="en-US" altLang="zh-CN" sz="2800" b="1" dirty="0">
                <a:solidFill>
                  <a:schemeClr val="bg1">
                    <a:lumMod val="65000"/>
                  </a:schemeClr>
                </a:solidFill>
                <a:latin typeface="Times New Roman" panose="02020603050405020304" charset="0"/>
                <a:cs typeface="Times New Roman" panose="02020603050405020304" charset="0"/>
                <a:sym typeface="+mn-ea"/>
              </a:endParaRP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4" name="文本框 103"/>
          <p:cNvSpPr txBox="1"/>
          <p:nvPr/>
        </p:nvSpPr>
        <p:spPr>
          <a:xfrm>
            <a:off x="4570730" y="4965065"/>
            <a:ext cx="1869440" cy="922020"/>
          </a:xfrm>
          <a:prstGeom prst="rect">
            <a:avLst/>
          </a:prstGeom>
          <a:noFill/>
        </p:spPr>
        <p:txBody>
          <a:bodyPr wrap="square" rtlCol="0" anchor="t">
            <a:spAutoFit/>
          </a:bodyPr>
          <a:p>
            <a:pPr algn="ctr"/>
            <a:r>
              <a:rPr lang="en-US" altLang="zh-CN">
                <a:solidFill>
                  <a:schemeClr val="accent1">
                    <a:lumMod val="75000"/>
                  </a:schemeClr>
                </a:solidFill>
                <a:sym typeface="+mn-ea"/>
              </a:rPr>
              <a:t>Large </a:t>
            </a:r>
            <a:endParaRPr lang="en-US" altLang="zh-CN">
              <a:solidFill>
                <a:schemeClr val="accent1">
                  <a:lumMod val="75000"/>
                </a:schemeClr>
              </a:solidFill>
              <a:sym typeface="+mn-ea"/>
            </a:endParaRPr>
          </a:p>
          <a:p>
            <a:pPr algn="ctr"/>
            <a:r>
              <a:rPr lang="en-US" altLang="zh-CN">
                <a:solidFill>
                  <a:schemeClr val="accent1">
                    <a:lumMod val="75000"/>
                  </a:schemeClr>
                </a:solidFill>
                <a:sym typeface="+mn-ea"/>
              </a:rPr>
              <a:t>Scale</a:t>
            </a:r>
            <a:endParaRPr lang="en-US" altLang="zh-CN">
              <a:solidFill>
                <a:schemeClr val="accent1">
                  <a:lumMod val="75000"/>
                </a:schemeClr>
              </a:solidFill>
            </a:endParaRPr>
          </a:p>
          <a:p>
            <a:pPr algn="ctr"/>
            <a:r>
              <a:rPr lang="en-US" altLang="zh-CN">
                <a:solidFill>
                  <a:schemeClr val="accent1">
                    <a:lumMod val="75000"/>
                  </a:schemeClr>
                </a:solidFill>
                <a:sym typeface="+mn-ea"/>
              </a:rPr>
              <a:t>Database</a:t>
            </a:r>
            <a:endParaRPr lang="en-US" altLang="zh-CN">
              <a:solidFill>
                <a:schemeClr val="accent1">
                  <a:lumMod val="75000"/>
                </a:schemeClr>
              </a:solidFill>
              <a:sym typeface="+mn-ea"/>
            </a:endParaRPr>
          </a:p>
        </p:txBody>
      </p:sp>
      <p:sp>
        <p:nvSpPr>
          <p:cNvPr id="97" name="文本框 96"/>
          <p:cNvSpPr txBox="1"/>
          <p:nvPr/>
        </p:nvSpPr>
        <p:spPr>
          <a:xfrm>
            <a:off x="1707515" y="3880485"/>
            <a:ext cx="2540000" cy="368300"/>
          </a:xfrm>
          <a:prstGeom prst="rect">
            <a:avLst/>
          </a:prstGeom>
          <a:noFill/>
        </p:spPr>
        <p:txBody>
          <a:bodyPr wrap="square" rtlCol="0" anchor="t">
            <a:spAutoFit/>
          </a:bodyPr>
          <a:p>
            <a:r>
              <a:rPr lang="en-US" altLang="zh-CN"/>
              <a:t>T</a:t>
            </a:r>
            <a:r>
              <a:rPr lang="zh-CN" altLang="en-US"/>
              <a:t>exture </a:t>
            </a:r>
            <a:r>
              <a:rPr lang="en-US" altLang="zh-CN"/>
              <a:t>E</a:t>
            </a:r>
            <a:r>
              <a:rPr lang="zh-CN" altLang="en-US"/>
              <a:t>nhancement</a:t>
            </a:r>
            <a:endParaRPr lang="zh-CN" altLang="en-US"/>
          </a:p>
        </p:txBody>
      </p:sp>
      <p:sp>
        <p:nvSpPr>
          <p:cNvPr id="8" name="1 Título"/>
          <p:cNvSpPr txBox="1"/>
          <p:nvPr/>
        </p:nvSpPr>
        <p:spPr>
          <a:xfrm>
            <a:off x="623253" y="179115"/>
            <a:ext cx="4521200" cy="86360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n-US" altLang="zh-CN" sz="3600" dirty="0">
                <a:latin typeface="微软雅黑" panose="020B0503020204020204" charset="-122"/>
                <a:ea typeface="微软雅黑" panose="020B0503020204020204" charset="-122"/>
                <a:cs typeface="Times New Roman" panose="02020603050405020304" charset="0"/>
                <a:sym typeface="+mn-ea"/>
              </a:rPr>
              <a:t>Motivation</a:t>
            </a:r>
            <a:endParaRPr lang="es-HN" sz="360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58" name="文本框 57"/>
          <p:cNvSpPr txBox="1"/>
          <p:nvPr/>
        </p:nvSpPr>
        <p:spPr>
          <a:xfrm>
            <a:off x="7228205" y="4462145"/>
            <a:ext cx="3279775" cy="1568450"/>
          </a:xfrm>
          <a:prstGeom prst="rect">
            <a:avLst/>
          </a:prstGeom>
          <a:noFill/>
        </p:spPr>
        <p:txBody>
          <a:bodyPr wrap="square" rtlCol="0">
            <a:spAutoFit/>
          </a:bodyPr>
          <a:p>
            <a:pPr marL="0" indent="0" algn="ctr">
              <a:buFont typeface="Arial" panose="020B0604020202020204" pitchFamily="34" charset="0"/>
              <a:buNone/>
            </a:pPr>
            <a:r>
              <a:rPr lang="en-US" altLang="zh-CN" sz="24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charset="0"/>
                <a:cs typeface="Times New Roman" panose="02020603050405020304" charset="0"/>
              </a:rPr>
              <a:t>Distributed Application</a:t>
            </a:r>
            <a:endParaRPr lang="en-US" altLang="zh-CN" sz="24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charset="0"/>
              <a:cs typeface="Times New Roman" panose="02020603050405020304" charset="0"/>
            </a:endParaRPr>
          </a:p>
          <a:p>
            <a:pPr marL="0" indent="0" algn="ctr">
              <a:buFont typeface="Arial" panose="020B0604020202020204" pitchFamily="34" charset="0"/>
              <a:buNone/>
            </a:pPr>
            <a:r>
              <a:rPr lang="en-US" altLang="zh-CN" sz="24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charset="0"/>
                <a:cs typeface="Times New Roman" panose="02020603050405020304" charset="0"/>
              </a:rPr>
              <a:t> </a:t>
            </a:r>
            <a:endParaRPr lang="en-US" altLang="zh-CN" sz="240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charset="0"/>
              <a:cs typeface="Times New Roman" panose="02020603050405020304" charset="0"/>
            </a:endParaRPr>
          </a:p>
          <a:p>
            <a:pPr marL="0" indent="0" algn="ctr">
              <a:buFont typeface="Arial" panose="020B0604020202020204" pitchFamily="34" charset="0"/>
              <a:buNone/>
            </a:pPr>
            <a:r>
              <a:rPr lang="en-US" altLang="zh-CN" sz="240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charset="0"/>
                <a:cs typeface="Times New Roman" panose="02020603050405020304" charset="0"/>
              </a:rPr>
              <a:t>Diversity of Subject, Devices, En</a:t>
            </a:r>
            <a:r>
              <a:rPr lang="en-US" altLang="zh-CN" sz="240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charset="0"/>
                <a:cs typeface="Times New Roman" panose="02020603050405020304" charset="0"/>
                <a:sym typeface="+mn-ea"/>
              </a:rPr>
              <a:t>vironment</a:t>
            </a:r>
            <a:endParaRPr lang="en-US" altLang="zh-CN" sz="2400">
              <a:ln w="12700">
                <a:solidFill>
                  <a:schemeClr val="accent5"/>
                </a:solidFill>
                <a:prstDash val="solid"/>
              </a:ln>
              <a:pattFill prst="ltDnDiag">
                <a:fgClr>
                  <a:schemeClr val="accent5">
                    <a:lumMod val="60000"/>
                    <a:lumOff val="40000"/>
                  </a:schemeClr>
                </a:fgClr>
                <a:bgClr>
                  <a:schemeClr val="bg1"/>
                </a:bgClr>
              </a:pattFill>
              <a:effectLst/>
              <a:latin typeface="Times New Roman" panose="02020603050405020304" charset="0"/>
              <a:cs typeface="Times New Roman" panose="02020603050405020304" charset="0"/>
              <a:sym typeface="+mn-ea"/>
            </a:endParaRPr>
          </a:p>
        </p:txBody>
      </p:sp>
      <p:sp>
        <p:nvSpPr>
          <p:cNvPr id="23" name="1 Título"/>
          <p:cNvSpPr txBox="1"/>
          <p:nvPr/>
        </p:nvSpPr>
        <p:spPr>
          <a:xfrm>
            <a:off x="671830" y="889635"/>
            <a:ext cx="4521200" cy="56388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n-US" altLang="zh-CN" sz="2400" dirty="0">
                <a:latin typeface="微软雅黑" panose="020B0503020204020204" charset="-122"/>
                <a:ea typeface="微软雅黑" panose="020B0503020204020204" charset="-122"/>
                <a:cs typeface="Times New Roman" panose="02020603050405020304" charset="0"/>
                <a:sym typeface="+mn-ea"/>
              </a:rPr>
              <a:t>Iris Recognition</a:t>
            </a:r>
            <a:endParaRPr lang="es-HN" sz="240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69" name="1 Título"/>
          <p:cNvSpPr txBox="1"/>
          <p:nvPr/>
        </p:nvSpPr>
        <p:spPr>
          <a:xfrm>
            <a:off x="7148830" y="889635"/>
            <a:ext cx="4521200" cy="56388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zh-CN" altLang="en-US" sz="2400">
                <a:latin typeface="微软雅黑" panose="020B0503020204020204" charset="-122"/>
                <a:ea typeface="微软雅黑" panose="020B0503020204020204" charset="-122"/>
                <a:sym typeface="+mn-ea"/>
              </a:rPr>
              <a:t>Dilemma</a:t>
            </a:r>
            <a:endParaRPr lang="es-HN" sz="2400" dirty="0">
              <a:solidFill>
                <a:schemeClr val="tx1"/>
              </a:solidFill>
              <a:latin typeface="微软雅黑" panose="020B0503020204020204" charset="-122"/>
              <a:ea typeface="微软雅黑" panose="020B0503020204020204" charset="-122"/>
              <a:cs typeface="Times New Roman" panose="02020603050405020304" charset="0"/>
            </a:endParaRPr>
          </a:p>
        </p:txBody>
      </p:sp>
      <p:grpSp>
        <p:nvGrpSpPr>
          <p:cNvPr id="121" name="组合 120"/>
          <p:cNvGrpSpPr/>
          <p:nvPr/>
        </p:nvGrpSpPr>
        <p:grpSpPr>
          <a:xfrm>
            <a:off x="7327265" y="1950720"/>
            <a:ext cx="3208655" cy="2487930"/>
            <a:chOff x="13084" y="3072"/>
            <a:chExt cx="5053" cy="3918"/>
          </a:xfrm>
        </p:grpSpPr>
        <p:grpSp>
          <p:nvGrpSpPr>
            <p:cNvPr id="67" name="组合 66"/>
            <p:cNvGrpSpPr/>
            <p:nvPr/>
          </p:nvGrpSpPr>
          <p:grpSpPr>
            <a:xfrm>
              <a:off x="13084" y="3072"/>
              <a:ext cx="4857" cy="3918"/>
              <a:chOff x="1061" y="2781"/>
              <a:chExt cx="4113" cy="3564"/>
            </a:xfrm>
          </p:grpSpPr>
          <p:pic>
            <p:nvPicPr>
              <p:cNvPr id="2" name="图片 1"/>
              <p:cNvPicPr>
                <a:picLocks noChangeAspect="1"/>
              </p:cNvPicPr>
              <p:nvPr/>
            </p:nvPicPr>
            <p:blipFill>
              <a:blip r:embed="rId1"/>
              <a:stretch>
                <a:fillRect/>
              </a:stretch>
            </p:blipFill>
            <p:spPr>
              <a:xfrm>
                <a:off x="2418" y="2894"/>
                <a:ext cx="489" cy="814"/>
              </a:xfrm>
              <a:prstGeom prst="rect">
                <a:avLst/>
              </a:prstGeom>
            </p:spPr>
          </p:pic>
          <p:pic>
            <p:nvPicPr>
              <p:cNvPr id="3" name="图片 2"/>
              <p:cNvPicPr>
                <a:picLocks noChangeAspect="1"/>
              </p:cNvPicPr>
              <p:nvPr/>
            </p:nvPicPr>
            <p:blipFill>
              <a:blip r:embed="rId1"/>
              <a:stretch>
                <a:fillRect/>
              </a:stretch>
            </p:blipFill>
            <p:spPr>
              <a:xfrm>
                <a:off x="1624" y="3208"/>
                <a:ext cx="489" cy="814"/>
              </a:xfrm>
              <a:prstGeom prst="rect">
                <a:avLst/>
              </a:prstGeom>
            </p:spPr>
          </p:pic>
          <p:pic>
            <p:nvPicPr>
              <p:cNvPr id="4" name="图片 3"/>
              <p:cNvPicPr>
                <a:picLocks noChangeAspect="1"/>
              </p:cNvPicPr>
              <p:nvPr/>
            </p:nvPicPr>
            <p:blipFill>
              <a:blip r:embed="rId1"/>
              <a:stretch>
                <a:fillRect/>
              </a:stretch>
            </p:blipFill>
            <p:spPr>
              <a:xfrm>
                <a:off x="3099" y="2781"/>
                <a:ext cx="489" cy="814"/>
              </a:xfrm>
              <a:prstGeom prst="rect">
                <a:avLst/>
              </a:prstGeom>
            </p:spPr>
          </p:pic>
          <p:pic>
            <p:nvPicPr>
              <p:cNvPr id="5" name="图片 4"/>
              <p:cNvPicPr>
                <a:picLocks noChangeAspect="1"/>
              </p:cNvPicPr>
              <p:nvPr/>
            </p:nvPicPr>
            <p:blipFill>
              <a:blip r:embed="rId1"/>
              <a:stretch>
                <a:fillRect/>
              </a:stretch>
            </p:blipFill>
            <p:spPr>
              <a:xfrm>
                <a:off x="4006" y="3121"/>
                <a:ext cx="489" cy="814"/>
              </a:xfrm>
              <a:prstGeom prst="rect">
                <a:avLst/>
              </a:prstGeom>
            </p:spPr>
          </p:pic>
          <p:pic>
            <p:nvPicPr>
              <p:cNvPr id="6" name="图片 5"/>
              <p:cNvPicPr>
                <a:picLocks noChangeAspect="1"/>
              </p:cNvPicPr>
              <p:nvPr/>
            </p:nvPicPr>
            <p:blipFill>
              <a:blip r:embed="rId1"/>
              <a:stretch>
                <a:fillRect/>
              </a:stretch>
            </p:blipFill>
            <p:spPr>
              <a:xfrm>
                <a:off x="4686" y="3688"/>
                <a:ext cx="489" cy="814"/>
              </a:xfrm>
              <a:prstGeom prst="rect">
                <a:avLst/>
              </a:prstGeom>
            </p:spPr>
          </p:pic>
          <p:pic>
            <p:nvPicPr>
              <p:cNvPr id="29" name="图片 28"/>
              <p:cNvPicPr>
                <a:picLocks noChangeAspect="1"/>
              </p:cNvPicPr>
              <p:nvPr/>
            </p:nvPicPr>
            <p:blipFill>
              <a:blip r:embed="rId1"/>
              <a:stretch>
                <a:fillRect/>
              </a:stretch>
            </p:blipFill>
            <p:spPr>
              <a:xfrm>
                <a:off x="4459" y="4709"/>
                <a:ext cx="489" cy="814"/>
              </a:xfrm>
              <a:prstGeom prst="rect">
                <a:avLst/>
              </a:prstGeom>
            </p:spPr>
          </p:pic>
          <p:sp>
            <p:nvSpPr>
              <p:cNvPr id="33" name="云形 32"/>
              <p:cNvSpPr/>
              <p:nvPr/>
            </p:nvSpPr>
            <p:spPr>
              <a:xfrm>
                <a:off x="2323" y="4038"/>
                <a:ext cx="1587" cy="79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4" name="曲线连接符 33"/>
              <p:cNvCxnSpPr>
                <a:stCxn id="2" idx="2"/>
              </p:cNvCxnSpPr>
              <p:nvPr/>
            </p:nvCxnSpPr>
            <p:spPr>
              <a:xfrm rot="5400000" flipV="1">
                <a:off x="2550" y="3820"/>
                <a:ext cx="434" cy="209"/>
              </a:xfrm>
              <a:prstGeom prst="curvedConnector3">
                <a:avLst>
                  <a:gd name="adj1" fmla="val 49885"/>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5" name="曲线连接符 34"/>
              <p:cNvCxnSpPr>
                <a:stCxn id="4" idx="2"/>
                <a:endCxn id="33" idx="3"/>
              </p:cNvCxnSpPr>
              <p:nvPr/>
            </p:nvCxnSpPr>
            <p:spPr>
              <a:xfrm rot="5400000">
                <a:off x="2987" y="3726"/>
                <a:ext cx="488" cy="227"/>
              </a:xfrm>
              <a:prstGeom prst="curvedConnector3">
                <a:avLst>
                  <a:gd name="adj1" fmla="val 45389"/>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6" name="曲线连接符 35"/>
              <p:cNvCxnSpPr>
                <a:stCxn id="5" idx="2"/>
              </p:cNvCxnSpPr>
              <p:nvPr/>
            </p:nvCxnSpPr>
            <p:spPr>
              <a:xfrm rot="5400000">
                <a:off x="3911" y="3802"/>
                <a:ext cx="207" cy="472"/>
              </a:xfrm>
              <a:prstGeom prst="curvedConnector2">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7" name="曲线连接符 36"/>
              <p:cNvCxnSpPr>
                <a:stCxn id="6" idx="2"/>
              </p:cNvCxnSpPr>
              <p:nvPr/>
            </p:nvCxnSpPr>
            <p:spPr>
              <a:xfrm rot="5400000" flipH="1">
                <a:off x="4344" y="3915"/>
                <a:ext cx="153" cy="1021"/>
              </a:xfrm>
              <a:prstGeom prst="curvedConnector4">
                <a:avLst>
                  <a:gd name="adj1" fmla="val -85620"/>
                  <a:gd name="adj2" fmla="val 61900"/>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8" name="曲线连接符 37"/>
              <p:cNvCxnSpPr>
                <a:stCxn id="29" idx="1"/>
              </p:cNvCxnSpPr>
              <p:nvPr/>
            </p:nvCxnSpPr>
            <p:spPr>
              <a:xfrm rot="10800000">
                <a:off x="3552" y="4755"/>
                <a:ext cx="907" cy="361"/>
              </a:xfrm>
              <a:prstGeom prst="curvedConnector3">
                <a:avLst>
                  <a:gd name="adj1" fmla="val 49945"/>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9" name="曲线连接符 38"/>
              <p:cNvCxnSpPr>
                <a:stCxn id="28" idx="0"/>
                <a:endCxn id="33" idx="1"/>
              </p:cNvCxnSpPr>
              <p:nvPr/>
            </p:nvCxnSpPr>
            <p:spPr>
              <a:xfrm rot="16200000" flipV="1">
                <a:off x="3348" y="4600"/>
                <a:ext cx="445" cy="907"/>
              </a:xfrm>
              <a:prstGeom prst="curvedConnector3">
                <a:avLst>
                  <a:gd name="adj1" fmla="val 49888"/>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0" name="曲线连接符 39"/>
              <p:cNvCxnSpPr>
                <a:stCxn id="26" idx="0"/>
              </p:cNvCxnSpPr>
              <p:nvPr/>
            </p:nvCxnSpPr>
            <p:spPr>
              <a:xfrm rot="16200000" flipV="1">
                <a:off x="3044" y="4877"/>
                <a:ext cx="468" cy="358"/>
              </a:xfrm>
              <a:prstGeom prst="curvedConnector3">
                <a:avLst>
                  <a:gd name="adj1" fmla="val 49786"/>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2" name="曲线连接符 41"/>
              <p:cNvCxnSpPr>
                <a:stCxn id="25" idx="0"/>
              </p:cNvCxnSpPr>
              <p:nvPr/>
            </p:nvCxnSpPr>
            <p:spPr>
              <a:xfrm rot="16200000">
                <a:off x="2462" y="5093"/>
                <a:ext cx="567" cy="24"/>
              </a:xfrm>
              <a:prstGeom prst="curvedConnector3">
                <a:avLst>
                  <a:gd name="adj1" fmla="val 50000"/>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3" name="曲线连接符 42"/>
              <p:cNvCxnSpPr>
                <a:stCxn id="24" idx="0"/>
              </p:cNvCxnSpPr>
              <p:nvPr/>
            </p:nvCxnSpPr>
            <p:spPr>
              <a:xfrm rot="16200000">
                <a:off x="2163" y="4629"/>
                <a:ext cx="294" cy="131"/>
              </a:xfrm>
              <a:prstGeom prst="curvedConnector3">
                <a:avLst>
                  <a:gd name="adj1" fmla="val 49830"/>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4" name="曲线连接符 43"/>
              <p:cNvCxnSpPr>
                <a:endCxn id="33" idx="2"/>
              </p:cNvCxnSpPr>
              <p:nvPr/>
            </p:nvCxnSpPr>
            <p:spPr>
              <a:xfrm rot="16200000">
                <a:off x="1640" y="4549"/>
                <a:ext cx="802" cy="573"/>
              </a:xfrm>
              <a:prstGeom prst="curvedConnector2">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5" name="曲线连接符 44"/>
              <p:cNvCxnSpPr>
                <a:stCxn id="33" idx="2"/>
                <a:endCxn id="21" idx="3"/>
              </p:cNvCxnSpPr>
              <p:nvPr/>
            </p:nvCxnSpPr>
            <p:spPr>
              <a:xfrm rot="10800000">
                <a:off x="1547" y="4435"/>
                <a:ext cx="781" cy="5"/>
              </a:xfrm>
              <a:prstGeom prst="curvedConnector2">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6" name="曲线连接符 45"/>
              <p:cNvCxnSpPr/>
              <p:nvPr/>
            </p:nvCxnSpPr>
            <p:spPr>
              <a:xfrm rot="16200000" flipV="1">
                <a:off x="2078" y="3688"/>
                <a:ext cx="454" cy="454"/>
              </a:xfrm>
              <a:prstGeom prst="curvedConnector3">
                <a:avLst>
                  <a:gd name="adj1" fmla="val 49780"/>
                </a:avLst>
              </a:prstGeom>
              <a:ln w="19050">
                <a:solidFill>
                  <a:srgbClr val="00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2"/>
              <a:stretch>
                <a:fillRect/>
              </a:stretch>
            </p:blipFill>
            <p:spPr>
              <a:xfrm>
                <a:off x="1716" y="3398"/>
                <a:ext cx="307" cy="486"/>
              </a:xfrm>
              <a:prstGeom prst="rect">
                <a:avLst/>
              </a:prstGeom>
            </p:spPr>
          </p:pic>
          <p:pic>
            <p:nvPicPr>
              <p:cNvPr id="30" name="图片 29"/>
              <p:cNvPicPr>
                <a:picLocks noChangeAspect="1"/>
              </p:cNvPicPr>
              <p:nvPr/>
            </p:nvPicPr>
            <p:blipFill>
              <a:blip r:embed="rId3"/>
              <a:stretch>
                <a:fillRect/>
              </a:stretch>
            </p:blipFill>
            <p:spPr>
              <a:xfrm>
                <a:off x="2501" y="3093"/>
                <a:ext cx="336" cy="454"/>
              </a:xfrm>
              <a:prstGeom prst="rect">
                <a:avLst/>
              </a:prstGeom>
            </p:spPr>
          </p:pic>
          <p:pic>
            <p:nvPicPr>
              <p:cNvPr id="31" name="图片 30"/>
              <p:cNvPicPr>
                <a:picLocks noChangeAspect="1"/>
              </p:cNvPicPr>
              <p:nvPr/>
            </p:nvPicPr>
            <p:blipFill>
              <a:blip r:embed="rId4"/>
              <a:stretch>
                <a:fillRect/>
              </a:stretch>
            </p:blipFill>
            <p:spPr>
              <a:xfrm>
                <a:off x="3164" y="2926"/>
                <a:ext cx="330" cy="517"/>
              </a:xfrm>
              <a:prstGeom prst="rect">
                <a:avLst/>
              </a:prstGeom>
            </p:spPr>
          </p:pic>
          <p:pic>
            <p:nvPicPr>
              <p:cNvPr id="32" name="图片 31"/>
              <p:cNvPicPr>
                <a:picLocks noChangeAspect="1"/>
              </p:cNvPicPr>
              <p:nvPr/>
            </p:nvPicPr>
            <p:blipFill>
              <a:blip r:embed="rId5"/>
              <a:stretch>
                <a:fillRect/>
              </a:stretch>
            </p:blipFill>
            <p:spPr>
              <a:xfrm>
                <a:off x="4096" y="3305"/>
                <a:ext cx="310" cy="482"/>
              </a:xfrm>
              <a:prstGeom prst="rect">
                <a:avLst/>
              </a:prstGeom>
            </p:spPr>
          </p:pic>
          <p:pic>
            <p:nvPicPr>
              <p:cNvPr id="41" name="图片 40"/>
              <p:cNvPicPr>
                <a:picLocks noChangeAspect="1"/>
              </p:cNvPicPr>
              <p:nvPr/>
            </p:nvPicPr>
            <p:blipFill>
              <a:blip r:embed="rId6"/>
              <a:stretch>
                <a:fillRect/>
              </a:stretch>
            </p:blipFill>
            <p:spPr>
              <a:xfrm>
                <a:off x="4765" y="3817"/>
                <a:ext cx="333" cy="533"/>
              </a:xfrm>
              <a:prstGeom prst="rect">
                <a:avLst/>
              </a:prstGeom>
            </p:spPr>
          </p:pic>
          <p:pic>
            <p:nvPicPr>
              <p:cNvPr id="47" name="图片 46"/>
              <p:cNvPicPr>
                <a:picLocks noChangeAspect="1"/>
              </p:cNvPicPr>
              <p:nvPr/>
            </p:nvPicPr>
            <p:blipFill>
              <a:blip r:embed="rId7"/>
              <a:stretch>
                <a:fillRect/>
              </a:stretch>
            </p:blipFill>
            <p:spPr>
              <a:xfrm>
                <a:off x="4542" y="4914"/>
                <a:ext cx="334" cy="449"/>
              </a:xfrm>
              <a:prstGeom prst="rect">
                <a:avLst/>
              </a:prstGeom>
            </p:spPr>
          </p:pic>
          <p:pic>
            <p:nvPicPr>
              <p:cNvPr id="48" name="图片 47"/>
              <p:cNvPicPr>
                <a:picLocks noChangeAspect="1"/>
              </p:cNvPicPr>
              <p:nvPr/>
            </p:nvPicPr>
            <p:blipFill>
              <a:blip r:embed="rId8"/>
              <a:stretch>
                <a:fillRect/>
              </a:stretch>
            </p:blipFill>
            <p:spPr>
              <a:xfrm>
                <a:off x="3834" y="5323"/>
                <a:ext cx="661" cy="785"/>
              </a:xfrm>
              <a:prstGeom prst="rect">
                <a:avLst/>
              </a:prstGeom>
            </p:spPr>
          </p:pic>
          <p:pic>
            <p:nvPicPr>
              <p:cNvPr id="49" name="图片 48"/>
              <p:cNvPicPr>
                <a:picLocks noChangeAspect="1"/>
              </p:cNvPicPr>
              <p:nvPr/>
            </p:nvPicPr>
            <p:blipFill>
              <a:blip r:embed="rId8"/>
              <a:stretch>
                <a:fillRect/>
              </a:stretch>
            </p:blipFill>
            <p:spPr>
              <a:xfrm>
                <a:off x="3185" y="5283"/>
                <a:ext cx="661" cy="785"/>
              </a:xfrm>
              <a:prstGeom prst="rect">
                <a:avLst/>
              </a:prstGeom>
            </p:spPr>
          </p:pic>
          <p:pic>
            <p:nvPicPr>
              <p:cNvPr id="50" name="图片 49"/>
              <p:cNvPicPr>
                <a:picLocks noChangeAspect="1"/>
              </p:cNvPicPr>
              <p:nvPr/>
            </p:nvPicPr>
            <p:blipFill>
              <a:blip r:embed="rId8"/>
              <a:stretch>
                <a:fillRect/>
              </a:stretch>
            </p:blipFill>
            <p:spPr>
              <a:xfrm>
                <a:off x="2586" y="5561"/>
                <a:ext cx="661" cy="785"/>
              </a:xfrm>
              <a:prstGeom prst="rect">
                <a:avLst/>
              </a:prstGeom>
            </p:spPr>
          </p:pic>
          <p:pic>
            <p:nvPicPr>
              <p:cNvPr id="63" name="图片 62"/>
              <p:cNvPicPr>
                <a:picLocks noChangeAspect="1"/>
              </p:cNvPicPr>
              <p:nvPr/>
            </p:nvPicPr>
            <p:blipFill>
              <a:blip r:embed="rId9"/>
              <a:stretch>
                <a:fillRect/>
              </a:stretch>
            </p:blipFill>
            <p:spPr>
              <a:xfrm>
                <a:off x="1061" y="4035"/>
                <a:ext cx="486" cy="627"/>
              </a:xfrm>
              <a:prstGeom prst="rect">
                <a:avLst/>
              </a:prstGeom>
            </p:spPr>
          </p:pic>
          <p:pic>
            <p:nvPicPr>
              <p:cNvPr id="64" name="图片 63"/>
              <p:cNvPicPr>
                <a:picLocks noChangeAspect="1"/>
              </p:cNvPicPr>
              <p:nvPr/>
            </p:nvPicPr>
            <p:blipFill>
              <a:blip r:embed="rId9"/>
              <a:stretch>
                <a:fillRect/>
              </a:stretch>
            </p:blipFill>
            <p:spPr>
              <a:xfrm>
                <a:off x="1345" y="5237"/>
                <a:ext cx="486" cy="627"/>
              </a:xfrm>
              <a:prstGeom prst="rect">
                <a:avLst/>
              </a:prstGeom>
            </p:spPr>
          </p:pic>
          <p:pic>
            <p:nvPicPr>
              <p:cNvPr id="65" name="图片 64"/>
              <p:cNvPicPr>
                <a:picLocks noChangeAspect="1"/>
              </p:cNvPicPr>
              <p:nvPr/>
            </p:nvPicPr>
            <p:blipFill>
              <a:blip r:embed="rId9"/>
              <a:stretch>
                <a:fillRect/>
              </a:stretch>
            </p:blipFill>
            <p:spPr>
              <a:xfrm>
                <a:off x="1933" y="4822"/>
                <a:ext cx="486" cy="627"/>
              </a:xfrm>
              <a:prstGeom prst="rect">
                <a:avLst/>
              </a:prstGeom>
            </p:spPr>
          </p:pic>
        </p:grpSp>
        <p:sp>
          <p:nvSpPr>
            <p:cNvPr id="70" name="太阳形 69"/>
            <p:cNvSpPr/>
            <p:nvPr/>
          </p:nvSpPr>
          <p:spPr>
            <a:xfrm>
              <a:off x="17589" y="3521"/>
              <a:ext cx="548" cy="548"/>
            </a:xfrm>
            <a:prstGeom prst="su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新月形 70"/>
            <p:cNvSpPr/>
            <p:nvPr/>
          </p:nvSpPr>
          <p:spPr>
            <a:xfrm>
              <a:off x="13390" y="3292"/>
              <a:ext cx="359" cy="508"/>
            </a:xfrm>
            <a:prstGeom prst="mo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77" name="图片 76"/>
          <p:cNvPicPr>
            <a:picLocks noChangeAspect="1"/>
          </p:cNvPicPr>
          <p:nvPr/>
        </p:nvPicPr>
        <p:blipFill>
          <a:blip r:embed="rId10"/>
          <a:stretch>
            <a:fillRect/>
          </a:stretch>
        </p:blipFill>
        <p:spPr>
          <a:xfrm>
            <a:off x="2769870" y="1621155"/>
            <a:ext cx="943610" cy="1137285"/>
          </a:xfrm>
          <a:prstGeom prst="rect">
            <a:avLst/>
          </a:prstGeom>
        </p:spPr>
      </p:pic>
      <p:pic>
        <p:nvPicPr>
          <p:cNvPr id="78" name="图片 77"/>
          <p:cNvPicPr>
            <a:picLocks noChangeAspect="1"/>
          </p:cNvPicPr>
          <p:nvPr/>
        </p:nvPicPr>
        <p:blipFill>
          <a:blip r:embed="rId11"/>
          <a:stretch>
            <a:fillRect/>
          </a:stretch>
        </p:blipFill>
        <p:spPr>
          <a:xfrm>
            <a:off x="4978400" y="1734185"/>
            <a:ext cx="1081405" cy="914400"/>
          </a:xfrm>
          <a:prstGeom prst="rect">
            <a:avLst/>
          </a:prstGeom>
        </p:spPr>
      </p:pic>
      <p:pic>
        <p:nvPicPr>
          <p:cNvPr id="79" name="图片 78"/>
          <p:cNvPicPr>
            <a:picLocks noChangeAspect="1"/>
          </p:cNvPicPr>
          <p:nvPr/>
        </p:nvPicPr>
        <p:blipFill>
          <a:blip r:embed="rId12"/>
          <a:stretch>
            <a:fillRect/>
          </a:stretch>
        </p:blipFill>
        <p:spPr>
          <a:xfrm>
            <a:off x="5060315" y="3512185"/>
            <a:ext cx="935355" cy="907415"/>
          </a:xfrm>
          <a:prstGeom prst="rect">
            <a:avLst/>
          </a:prstGeom>
        </p:spPr>
      </p:pic>
      <p:pic>
        <p:nvPicPr>
          <p:cNvPr id="80" name="图片 79"/>
          <p:cNvPicPr>
            <a:picLocks noChangeAspect="1"/>
          </p:cNvPicPr>
          <p:nvPr/>
        </p:nvPicPr>
        <p:blipFill>
          <a:blip r:embed="rId13"/>
          <a:stretch>
            <a:fillRect/>
          </a:stretch>
        </p:blipFill>
        <p:spPr>
          <a:xfrm>
            <a:off x="1621155" y="3512185"/>
            <a:ext cx="2556510" cy="364490"/>
          </a:xfrm>
          <a:prstGeom prst="rect">
            <a:avLst/>
          </a:prstGeom>
        </p:spPr>
      </p:pic>
      <p:pic>
        <p:nvPicPr>
          <p:cNvPr id="81" name="图片 80"/>
          <p:cNvPicPr>
            <a:picLocks noChangeAspect="1"/>
          </p:cNvPicPr>
          <p:nvPr/>
        </p:nvPicPr>
        <p:blipFill>
          <a:blip r:embed="rId14"/>
          <a:stretch>
            <a:fillRect/>
          </a:stretch>
        </p:blipFill>
        <p:spPr>
          <a:xfrm>
            <a:off x="1621155" y="4248785"/>
            <a:ext cx="2555875" cy="335915"/>
          </a:xfrm>
          <a:prstGeom prst="rect">
            <a:avLst/>
          </a:prstGeom>
        </p:spPr>
      </p:pic>
      <p:pic>
        <p:nvPicPr>
          <p:cNvPr id="82" name="图片 81"/>
          <p:cNvPicPr>
            <a:picLocks noChangeAspect="1"/>
          </p:cNvPicPr>
          <p:nvPr/>
        </p:nvPicPr>
        <p:blipFill>
          <a:blip r:embed="rId15"/>
          <a:stretch>
            <a:fillRect/>
          </a:stretch>
        </p:blipFill>
        <p:spPr>
          <a:xfrm>
            <a:off x="2398395" y="5356860"/>
            <a:ext cx="1840230" cy="378460"/>
          </a:xfrm>
          <a:prstGeom prst="rect">
            <a:avLst/>
          </a:prstGeom>
        </p:spPr>
      </p:pic>
      <p:sp>
        <p:nvSpPr>
          <p:cNvPr id="83" name="圆柱形 82"/>
          <p:cNvSpPr/>
          <p:nvPr/>
        </p:nvSpPr>
        <p:spPr>
          <a:xfrm>
            <a:off x="4978400" y="5013325"/>
            <a:ext cx="1080770" cy="852805"/>
          </a:xfrm>
          <a:prstGeom prst="can">
            <a:avLst>
              <a:gd name="adj" fmla="val 33684"/>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solidFill>
                <a:schemeClr val="tx1"/>
              </a:solidFill>
            </a:endParaRPr>
          </a:p>
        </p:txBody>
      </p:sp>
      <p:cxnSp>
        <p:nvCxnSpPr>
          <p:cNvPr id="84" name="直接箭头连接符 83"/>
          <p:cNvCxnSpPr/>
          <p:nvPr/>
        </p:nvCxnSpPr>
        <p:spPr>
          <a:xfrm>
            <a:off x="1814195" y="2174875"/>
            <a:ext cx="911225" cy="5080"/>
          </a:xfrm>
          <a:prstGeom prst="straightConnector1">
            <a:avLst/>
          </a:prstGeom>
          <a:ln w="3492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a:off x="3794760" y="2190115"/>
            <a:ext cx="1109345" cy="2540"/>
          </a:xfrm>
          <a:prstGeom prst="straightConnector1">
            <a:avLst/>
          </a:prstGeom>
          <a:ln w="3492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a:off x="5862320" y="2658110"/>
            <a:ext cx="8890" cy="863600"/>
          </a:xfrm>
          <a:prstGeom prst="straightConnector1">
            <a:avLst/>
          </a:prstGeom>
          <a:ln w="3492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endCxn id="80" idx="3"/>
          </p:cNvCxnSpPr>
          <p:nvPr/>
        </p:nvCxnSpPr>
        <p:spPr>
          <a:xfrm flipH="1">
            <a:off x="4177665" y="3691890"/>
            <a:ext cx="789940" cy="2540"/>
          </a:xfrm>
          <a:prstGeom prst="straightConnector1">
            <a:avLst/>
          </a:prstGeom>
          <a:ln w="3492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p:nvPr/>
        </p:nvCxnSpPr>
        <p:spPr>
          <a:xfrm>
            <a:off x="2609850" y="3876675"/>
            <a:ext cx="0" cy="372110"/>
          </a:xfrm>
          <a:prstGeom prst="straightConnector1">
            <a:avLst/>
          </a:prstGeom>
          <a:ln w="3492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2609850" y="4619625"/>
            <a:ext cx="0" cy="673100"/>
          </a:xfrm>
          <a:prstGeom prst="straightConnector1">
            <a:avLst/>
          </a:prstGeom>
          <a:ln w="3492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624205" y="5283835"/>
            <a:ext cx="1532255" cy="54102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solidFill>
                  <a:schemeClr val="tx1"/>
                </a:solidFill>
              </a:rPr>
              <a:t>Matching</a:t>
            </a:r>
            <a:endParaRPr lang="en-US" altLang="zh-CN" sz="1600">
              <a:solidFill>
                <a:schemeClr val="tx1"/>
              </a:solidFill>
            </a:endParaRPr>
          </a:p>
        </p:txBody>
      </p:sp>
      <p:sp>
        <p:nvSpPr>
          <p:cNvPr id="92" name="椭圆 91"/>
          <p:cNvSpPr/>
          <p:nvPr/>
        </p:nvSpPr>
        <p:spPr>
          <a:xfrm>
            <a:off x="623570" y="6009005"/>
            <a:ext cx="1532255" cy="541020"/>
          </a:xfrm>
          <a:prstGeom prst="ellipse">
            <a:avLst/>
          </a:prstGeom>
          <a:noFill/>
          <a:ln w="254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solidFill>
                  <a:schemeClr val="tx1"/>
                </a:solidFill>
              </a:rPr>
              <a:t>Recog-</a:t>
            </a:r>
            <a:endParaRPr lang="en-US" altLang="zh-CN" sz="1600">
              <a:solidFill>
                <a:schemeClr val="tx1"/>
              </a:solidFill>
            </a:endParaRPr>
          </a:p>
          <a:p>
            <a:pPr algn="ctr"/>
            <a:r>
              <a:rPr lang="en-US" altLang="zh-CN" sz="1600">
                <a:solidFill>
                  <a:schemeClr val="tx1"/>
                </a:solidFill>
              </a:rPr>
              <a:t>nition</a:t>
            </a:r>
            <a:endParaRPr lang="en-US" altLang="zh-CN" sz="1600">
              <a:solidFill>
                <a:schemeClr val="tx1"/>
              </a:solidFill>
            </a:endParaRPr>
          </a:p>
        </p:txBody>
      </p:sp>
      <p:sp>
        <p:nvSpPr>
          <p:cNvPr id="93" name="文本框 92"/>
          <p:cNvSpPr txBox="1"/>
          <p:nvPr/>
        </p:nvSpPr>
        <p:spPr>
          <a:xfrm>
            <a:off x="1699895" y="1873250"/>
            <a:ext cx="1075690" cy="583565"/>
          </a:xfrm>
          <a:prstGeom prst="rect">
            <a:avLst/>
          </a:prstGeom>
          <a:noFill/>
        </p:spPr>
        <p:txBody>
          <a:bodyPr wrap="none" rtlCol="0">
            <a:spAutoFit/>
          </a:bodyPr>
          <a:p>
            <a:pPr algn="ctr"/>
            <a:r>
              <a:rPr lang="en-US" altLang="zh-CN" sz="1600"/>
              <a:t>Iris Image</a:t>
            </a:r>
            <a:endParaRPr lang="en-US" altLang="zh-CN" sz="1600"/>
          </a:p>
          <a:p>
            <a:pPr algn="ctr"/>
            <a:r>
              <a:rPr lang="en-US" altLang="zh-CN" sz="1600"/>
              <a:t>Collection</a:t>
            </a:r>
            <a:endParaRPr lang="en-US" altLang="zh-CN" sz="1600"/>
          </a:p>
        </p:txBody>
      </p:sp>
      <p:sp>
        <p:nvSpPr>
          <p:cNvPr id="94" name="文本框 93"/>
          <p:cNvSpPr txBox="1"/>
          <p:nvPr/>
        </p:nvSpPr>
        <p:spPr>
          <a:xfrm>
            <a:off x="3580765" y="1877060"/>
            <a:ext cx="1479550" cy="583565"/>
          </a:xfrm>
          <a:prstGeom prst="rect">
            <a:avLst/>
          </a:prstGeom>
          <a:noFill/>
        </p:spPr>
        <p:txBody>
          <a:bodyPr wrap="square" rtlCol="0" anchor="t">
            <a:spAutoFit/>
          </a:bodyPr>
          <a:p>
            <a:pPr algn="ctr"/>
            <a:r>
              <a:rPr lang="zh-CN" altLang="en-US" sz="1600"/>
              <a:t>Image </a:t>
            </a:r>
            <a:r>
              <a:rPr lang="en-US" altLang="zh-CN" sz="1600"/>
              <a:t>Q</a:t>
            </a:r>
            <a:r>
              <a:rPr lang="zh-CN" altLang="en-US" sz="1600"/>
              <a:t>uality </a:t>
            </a:r>
            <a:r>
              <a:rPr lang="en-US" altLang="zh-CN" sz="1600"/>
              <a:t>A</a:t>
            </a:r>
            <a:r>
              <a:rPr lang="zh-CN" altLang="en-US" sz="1600"/>
              <a:t>ssessment</a:t>
            </a:r>
            <a:endParaRPr lang="zh-CN" altLang="en-US" sz="1600"/>
          </a:p>
        </p:txBody>
      </p:sp>
      <p:sp>
        <p:nvSpPr>
          <p:cNvPr id="95" name="文本框 94"/>
          <p:cNvSpPr txBox="1"/>
          <p:nvPr/>
        </p:nvSpPr>
        <p:spPr>
          <a:xfrm>
            <a:off x="3942715" y="2668905"/>
            <a:ext cx="2211070" cy="645160"/>
          </a:xfrm>
          <a:prstGeom prst="rect">
            <a:avLst/>
          </a:prstGeom>
          <a:noFill/>
        </p:spPr>
        <p:txBody>
          <a:bodyPr wrap="square" rtlCol="0" anchor="t">
            <a:spAutoFit/>
          </a:bodyPr>
          <a:p>
            <a:r>
              <a:rPr lang="zh-CN" altLang="en-US"/>
              <a:t>Iris </a:t>
            </a:r>
            <a:r>
              <a:rPr lang="en-US" altLang="zh-CN"/>
              <a:t>S</a:t>
            </a:r>
            <a:r>
              <a:rPr lang="zh-CN" altLang="en-US"/>
              <a:t>egmentation and </a:t>
            </a:r>
            <a:r>
              <a:rPr lang="en-US" altLang="zh-CN"/>
              <a:t>L</a:t>
            </a:r>
            <a:r>
              <a:rPr lang="zh-CN" altLang="en-US"/>
              <a:t>ocalization</a:t>
            </a:r>
            <a:endParaRPr lang="zh-CN" altLang="en-US"/>
          </a:p>
        </p:txBody>
      </p:sp>
      <p:sp>
        <p:nvSpPr>
          <p:cNvPr id="96" name="文本框 95"/>
          <p:cNvSpPr txBox="1"/>
          <p:nvPr/>
        </p:nvSpPr>
        <p:spPr>
          <a:xfrm>
            <a:off x="4129405" y="3376295"/>
            <a:ext cx="2540000" cy="645160"/>
          </a:xfrm>
          <a:prstGeom prst="rect">
            <a:avLst/>
          </a:prstGeom>
          <a:noFill/>
        </p:spPr>
        <p:txBody>
          <a:bodyPr wrap="square" rtlCol="0" anchor="t">
            <a:spAutoFit/>
          </a:bodyPr>
          <a:p>
            <a:r>
              <a:rPr lang="en-US" altLang="zh-CN"/>
              <a:t>N</a:t>
            </a:r>
            <a:r>
              <a:rPr lang="zh-CN" altLang="en-US"/>
              <a:t>orma</a:t>
            </a:r>
            <a:r>
              <a:rPr lang="en-US" altLang="zh-CN"/>
              <a:t>-</a:t>
            </a:r>
            <a:endParaRPr lang="en-US" altLang="zh-CN"/>
          </a:p>
          <a:p>
            <a:r>
              <a:rPr lang="zh-CN" altLang="en-US"/>
              <a:t>lization</a:t>
            </a:r>
            <a:endParaRPr lang="zh-CN" altLang="en-US"/>
          </a:p>
        </p:txBody>
      </p:sp>
      <p:sp>
        <p:nvSpPr>
          <p:cNvPr id="98" name="文本框 97"/>
          <p:cNvSpPr txBox="1"/>
          <p:nvPr/>
        </p:nvSpPr>
        <p:spPr>
          <a:xfrm>
            <a:off x="2609850" y="4619625"/>
            <a:ext cx="1259840" cy="645160"/>
          </a:xfrm>
          <a:prstGeom prst="rect">
            <a:avLst/>
          </a:prstGeom>
          <a:noFill/>
        </p:spPr>
        <p:txBody>
          <a:bodyPr wrap="square" rtlCol="0" anchor="t">
            <a:spAutoFit/>
          </a:bodyPr>
          <a:p>
            <a:pPr algn="ctr"/>
            <a:r>
              <a:rPr lang="zh-CN" altLang="en-US"/>
              <a:t>Feature </a:t>
            </a:r>
            <a:endParaRPr lang="zh-CN" altLang="en-US"/>
          </a:p>
          <a:p>
            <a:pPr algn="ctr"/>
            <a:r>
              <a:rPr lang="en-US" altLang="zh-CN"/>
              <a:t>E</a:t>
            </a:r>
            <a:r>
              <a:rPr lang="zh-CN" altLang="en-US"/>
              <a:t>xtraction</a:t>
            </a:r>
            <a:endParaRPr lang="zh-CN" altLang="en-US"/>
          </a:p>
        </p:txBody>
      </p:sp>
      <p:cxnSp>
        <p:nvCxnSpPr>
          <p:cNvPr id="99" name="直接箭头连接符 98"/>
          <p:cNvCxnSpPr>
            <a:stCxn id="82" idx="3"/>
          </p:cNvCxnSpPr>
          <p:nvPr/>
        </p:nvCxnSpPr>
        <p:spPr>
          <a:xfrm flipV="1">
            <a:off x="4238625" y="5542280"/>
            <a:ext cx="645795" cy="3810"/>
          </a:xfrm>
          <a:prstGeom prst="straightConnector1">
            <a:avLst/>
          </a:prstGeom>
          <a:ln w="3492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flipH="1">
            <a:off x="2156460" y="5536565"/>
            <a:ext cx="241935" cy="8255"/>
          </a:xfrm>
          <a:prstGeom prst="straightConnector1">
            <a:avLst/>
          </a:prstGeom>
          <a:ln w="3492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endCxn id="92" idx="0"/>
          </p:cNvCxnSpPr>
          <p:nvPr/>
        </p:nvCxnSpPr>
        <p:spPr>
          <a:xfrm flipH="1">
            <a:off x="1390015" y="5824855"/>
            <a:ext cx="635" cy="184150"/>
          </a:xfrm>
          <a:prstGeom prst="straightConnector1">
            <a:avLst/>
          </a:prstGeom>
          <a:ln w="3492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2" name="肘形连接符 101"/>
          <p:cNvCxnSpPr>
            <a:stCxn id="83" idx="3"/>
            <a:endCxn id="91" idx="5"/>
          </p:cNvCxnSpPr>
          <p:nvPr/>
        </p:nvCxnSpPr>
        <p:spPr>
          <a:xfrm rot="5400000" flipH="1">
            <a:off x="3665220" y="4012565"/>
            <a:ext cx="120650" cy="3586480"/>
          </a:xfrm>
          <a:prstGeom prst="bentConnector3">
            <a:avLst>
              <a:gd name="adj1" fmla="val -83157"/>
            </a:avLst>
          </a:prstGeom>
          <a:ln w="3492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11" name="组合 110"/>
          <p:cNvGrpSpPr/>
          <p:nvPr/>
        </p:nvGrpSpPr>
        <p:grpSpPr>
          <a:xfrm>
            <a:off x="4967605" y="3389630"/>
            <a:ext cx="3331845" cy="1049655"/>
            <a:chOff x="7692" y="7662"/>
            <a:chExt cx="5247" cy="1653"/>
          </a:xfrm>
        </p:grpSpPr>
        <p:sp>
          <p:nvSpPr>
            <p:cNvPr id="107" name="圆角矩形 106"/>
            <p:cNvSpPr/>
            <p:nvPr/>
          </p:nvSpPr>
          <p:spPr>
            <a:xfrm>
              <a:off x="7692" y="7693"/>
              <a:ext cx="2008" cy="1622"/>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8" name="文本框 107"/>
            <p:cNvSpPr txBox="1"/>
            <p:nvPr/>
          </p:nvSpPr>
          <p:spPr>
            <a:xfrm>
              <a:off x="9653" y="7721"/>
              <a:ext cx="3287" cy="1452"/>
            </a:xfrm>
            <a:prstGeom prst="rect">
              <a:avLst/>
            </a:prstGeom>
            <a:noFill/>
          </p:spPr>
          <p:txBody>
            <a:bodyPr wrap="square" rtlCol="0" anchor="t">
              <a:spAutoFit/>
            </a:bodyPr>
            <a:p>
              <a:pPr marL="285750" indent="-285750" algn="l">
                <a:buFont typeface="Arial" panose="020B0604020202020204" pitchFamily="34" charset="0"/>
                <a:buChar char="•"/>
              </a:pPr>
              <a:r>
                <a:rPr>
                  <a:solidFill>
                    <a:srgbClr val="FF0000"/>
                  </a:solidFill>
                </a:rPr>
                <a:t>Centralized</a:t>
              </a:r>
              <a:endParaRPr>
                <a:solidFill>
                  <a:srgbClr val="FF0000"/>
                </a:solidFill>
              </a:endParaRPr>
            </a:p>
            <a:p>
              <a:pPr marL="285750" indent="-285750" algn="l">
                <a:buFont typeface="Arial" panose="020B0604020202020204" pitchFamily="34" charset="0"/>
                <a:buChar char="•"/>
              </a:pPr>
              <a:r>
                <a:rPr lang="en-US" altLang="zh-CN">
                  <a:solidFill>
                    <a:srgbClr val="FF0000"/>
                  </a:solidFill>
                </a:rPr>
                <a:t>H</a:t>
              </a:r>
              <a:r>
                <a:rPr lang="zh-CN" altLang="en-US">
                  <a:solidFill>
                    <a:srgbClr val="FF0000"/>
                  </a:solidFill>
                </a:rPr>
                <a:t>igh privacy</a:t>
              </a:r>
              <a:endParaRPr lang="zh-CN" altLang="en-US">
                <a:solidFill>
                  <a:srgbClr val="FF0000"/>
                </a:solidFill>
              </a:endParaRPr>
            </a:p>
            <a:p>
              <a:pPr marL="285750" indent="-285750" algn="l">
                <a:buFont typeface="Arial" panose="020B0604020202020204" pitchFamily="34" charset="0"/>
                <a:buChar char="•"/>
              </a:pPr>
              <a:r>
                <a:rPr lang="zh-CN" altLang="en-US">
                  <a:solidFill>
                    <a:srgbClr val="FF0000"/>
                  </a:solidFill>
                </a:rPr>
                <a:t>Risk of leakage</a:t>
              </a:r>
              <a:endParaRPr lang="zh-CN" altLang="en-US">
                <a:solidFill>
                  <a:srgbClr val="FF0000"/>
                </a:solidFill>
              </a:endParaRPr>
            </a:p>
          </p:txBody>
        </p:sp>
        <p:cxnSp>
          <p:nvCxnSpPr>
            <p:cNvPr id="109" name="直接连接符 108"/>
            <p:cNvCxnSpPr/>
            <p:nvPr/>
          </p:nvCxnSpPr>
          <p:spPr>
            <a:xfrm flipV="1">
              <a:off x="9653" y="7662"/>
              <a:ext cx="665" cy="123"/>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9653" y="9218"/>
              <a:ext cx="633" cy="97"/>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12" name="圆角矩形 111"/>
          <p:cNvSpPr/>
          <p:nvPr/>
        </p:nvSpPr>
        <p:spPr>
          <a:xfrm>
            <a:off x="8307070" y="1950720"/>
            <a:ext cx="431800" cy="65849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圆角矩形 112"/>
          <p:cNvSpPr/>
          <p:nvPr/>
        </p:nvSpPr>
        <p:spPr>
          <a:xfrm>
            <a:off x="9502775" y="2139315"/>
            <a:ext cx="431800" cy="65849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4" name="圆角矩形 113"/>
          <p:cNvSpPr/>
          <p:nvPr/>
        </p:nvSpPr>
        <p:spPr>
          <a:xfrm>
            <a:off x="9123680" y="5264785"/>
            <a:ext cx="981710" cy="35877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5" name="圆角矩形 114"/>
          <p:cNvSpPr/>
          <p:nvPr/>
        </p:nvSpPr>
        <p:spPr>
          <a:xfrm>
            <a:off x="7293610" y="2720975"/>
            <a:ext cx="431800" cy="65849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6" name="圆角矩形 115"/>
          <p:cNvSpPr/>
          <p:nvPr/>
        </p:nvSpPr>
        <p:spPr>
          <a:xfrm>
            <a:off x="8472170" y="3813175"/>
            <a:ext cx="431800" cy="65849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7" name="圆角矩形 116"/>
          <p:cNvSpPr/>
          <p:nvPr/>
        </p:nvSpPr>
        <p:spPr>
          <a:xfrm>
            <a:off x="7448550" y="5626735"/>
            <a:ext cx="1079500" cy="35877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8" name="圆角矩形 117"/>
          <p:cNvSpPr/>
          <p:nvPr/>
        </p:nvSpPr>
        <p:spPr>
          <a:xfrm>
            <a:off x="8627745" y="5623560"/>
            <a:ext cx="1727200" cy="35877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9" name="圆角矩形 118"/>
          <p:cNvSpPr/>
          <p:nvPr/>
        </p:nvSpPr>
        <p:spPr>
          <a:xfrm>
            <a:off x="7472680" y="2029460"/>
            <a:ext cx="643255" cy="798830"/>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0" name="圆角矩形 119"/>
          <p:cNvSpPr/>
          <p:nvPr/>
        </p:nvSpPr>
        <p:spPr>
          <a:xfrm>
            <a:off x="10039985" y="2168525"/>
            <a:ext cx="575310" cy="101155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16"/>
          <a:stretch>
            <a:fillRect/>
          </a:stretch>
        </p:blipFill>
        <p:spPr>
          <a:xfrm>
            <a:off x="671830" y="1877060"/>
            <a:ext cx="1097280" cy="617220"/>
          </a:xfrm>
          <a:prstGeom prst="rect">
            <a:avLst/>
          </a:prstGeom>
        </p:spPr>
      </p:pic>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blinds(horizontal)">
                                      <p:cBhvr>
                                        <p:cTn id="15" dur="500"/>
                                        <p:tgtEl>
                                          <p:spTgt spid="8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linds(horizontal)">
                                      <p:cBhvr>
                                        <p:cTn id="18" dur="500"/>
                                        <p:tgtEl>
                                          <p:spTgt spid="93"/>
                                        </p:tgtEl>
                                      </p:cBhvr>
                                    </p:animEffect>
                                  </p:childTnLst>
                                </p:cTn>
                              </p:par>
                            </p:childTnLst>
                          </p:cTn>
                        </p:par>
                        <p:par>
                          <p:cTn id="19" fill="hold">
                            <p:stCondLst>
                              <p:cond delay="1500"/>
                            </p:stCondLst>
                            <p:childTnLst>
                              <p:par>
                                <p:cTn id="20" presetID="3" presetClass="entr" presetSubtype="10" fill="hold" nodeType="after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childTnLst>
                          </p:cTn>
                        </p:par>
                        <p:par>
                          <p:cTn id="23" fill="hold">
                            <p:stCondLst>
                              <p:cond delay="2000"/>
                            </p:stCondLst>
                            <p:childTnLst>
                              <p:par>
                                <p:cTn id="24" presetID="3" presetClass="entr" presetSubtype="10" fill="hold"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blinds(horizontal)">
                                      <p:cBhvr>
                                        <p:cTn id="26" dur="500"/>
                                        <p:tgtEl>
                                          <p:spTgt spid="8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blinds(horizontal)">
                                      <p:cBhvr>
                                        <p:cTn id="29" dur="500"/>
                                        <p:tgtEl>
                                          <p:spTgt spid="94"/>
                                        </p:tgtEl>
                                      </p:cBhvr>
                                    </p:animEffect>
                                  </p:childTnLst>
                                </p:cTn>
                              </p:par>
                            </p:childTnLst>
                          </p:cTn>
                        </p:par>
                        <p:par>
                          <p:cTn id="30" fill="hold">
                            <p:stCondLst>
                              <p:cond delay="2500"/>
                            </p:stCondLst>
                            <p:childTnLst>
                              <p:par>
                                <p:cTn id="31" presetID="3" presetClass="entr" presetSubtype="10" fill="hold" nodeType="after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blinds(horizontal)">
                                      <p:cBhvr>
                                        <p:cTn id="33" dur="500"/>
                                        <p:tgtEl>
                                          <p:spTgt spid="78"/>
                                        </p:tgtEl>
                                      </p:cBhvr>
                                    </p:animEffect>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blinds(horizontal)">
                                      <p:cBhvr>
                                        <p:cTn id="37" dur="500"/>
                                        <p:tgtEl>
                                          <p:spTgt spid="8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blinds(horizontal)">
                                      <p:cBhvr>
                                        <p:cTn id="40" dur="500"/>
                                        <p:tgtEl>
                                          <p:spTgt spid="95"/>
                                        </p:tgtEl>
                                      </p:cBhvr>
                                    </p:animEffect>
                                  </p:childTnLst>
                                </p:cTn>
                              </p:par>
                            </p:childTnLst>
                          </p:cTn>
                        </p:par>
                        <p:par>
                          <p:cTn id="41" fill="hold">
                            <p:stCondLst>
                              <p:cond delay="3500"/>
                            </p:stCondLst>
                            <p:childTnLst>
                              <p:par>
                                <p:cTn id="42" presetID="3" presetClass="entr" presetSubtype="10" fill="hold"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blinds(horizontal)">
                                      <p:cBhvr>
                                        <p:cTn id="44" dur="500"/>
                                        <p:tgtEl>
                                          <p:spTgt spid="79"/>
                                        </p:tgtEl>
                                      </p:cBhvr>
                                    </p:animEffect>
                                  </p:childTnLst>
                                </p:cTn>
                              </p:par>
                            </p:childTnLst>
                          </p:cTn>
                        </p:par>
                        <p:par>
                          <p:cTn id="45" fill="hold">
                            <p:stCondLst>
                              <p:cond delay="4000"/>
                            </p:stCondLst>
                            <p:childTnLst>
                              <p:par>
                                <p:cTn id="46" presetID="3" presetClass="entr" presetSubtype="10" fill="hold"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blinds(horizontal)">
                                      <p:cBhvr>
                                        <p:cTn id="48" dur="500"/>
                                        <p:tgtEl>
                                          <p:spTgt spid="8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blinds(horizontal)">
                                      <p:cBhvr>
                                        <p:cTn id="51" dur="500"/>
                                        <p:tgtEl>
                                          <p:spTgt spid="96"/>
                                        </p:tgtEl>
                                      </p:cBhvr>
                                    </p:animEffect>
                                  </p:childTnLst>
                                </p:cTn>
                              </p:par>
                            </p:childTnLst>
                          </p:cTn>
                        </p:par>
                        <p:par>
                          <p:cTn id="52" fill="hold">
                            <p:stCondLst>
                              <p:cond delay="4500"/>
                            </p:stCondLst>
                            <p:childTnLst>
                              <p:par>
                                <p:cTn id="53" presetID="3" presetClass="entr" presetSubtype="10" fill="hold"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blinds(horizontal)">
                                      <p:cBhvr>
                                        <p:cTn id="55" dur="500"/>
                                        <p:tgtEl>
                                          <p:spTgt spid="80"/>
                                        </p:tgtEl>
                                      </p:cBhvr>
                                    </p:animEffect>
                                  </p:childTnLst>
                                </p:cTn>
                              </p:par>
                            </p:childTnLst>
                          </p:cTn>
                        </p:par>
                        <p:par>
                          <p:cTn id="56" fill="hold">
                            <p:stCondLst>
                              <p:cond delay="5000"/>
                            </p:stCondLst>
                            <p:childTnLst>
                              <p:par>
                                <p:cTn id="57" presetID="3" presetClass="entr" presetSubtype="10" fill="hold" grpId="0" nodeType="after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blinds(horizontal)">
                                      <p:cBhvr>
                                        <p:cTn id="59" dur="500"/>
                                        <p:tgtEl>
                                          <p:spTgt spid="97"/>
                                        </p:tgtEl>
                                      </p:cBhvr>
                                    </p:animEffect>
                                  </p:childTnLst>
                                </p:cTn>
                              </p:par>
                              <p:par>
                                <p:cTn id="60" presetID="3" presetClass="entr" presetSubtype="10" fill="hold"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blinds(horizontal)">
                                      <p:cBhvr>
                                        <p:cTn id="62" dur="500"/>
                                        <p:tgtEl>
                                          <p:spTgt spid="89"/>
                                        </p:tgtEl>
                                      </p:cBhvr>
                                    </p:animEffect>
                                  </p:childTnLst>
                                </p:cTn>
                              </p:par>
                            </p:childTnLst>
                          </p:cTn>
                        </p:par>
                        <p:par>
                          <p:cTn id="63" fill="hold">
                            <p:stCondLst>
                              <p:cond delay="5500"/>
                            </p:stCondLst>
                            <p:childTnLst>
                              <p:par>
                                <p:cTn id="64" presetID="3" presetClass="entr" presetSubtype="1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linds(horizontal)">
                                      <p:cBhvr>
                                        <p:cTn id="66" dur="500"/>
                                        <p:tgtEl>
                                          <p:spTgt spid="81"/>
                                        </p:tgtEl>
                                      </p:cBhvr>
                                    </p:animEffect>
                                  </p:childTnLst>
                                </p:cTn>
                              </p:par>
                            </p:childTnLst>
                          </p:cTn>
                        </p:par>
                        <p:par>
                          <p:cTn id="67" fill="hold">
                            <p:stCondLst>
                              <p:cond delay="6000"/>
                            </p:stCondLst>
                            <p:childTnLst>
                              <p:par>
                                <p:cTn id="68" presetID="3" presetClass="entr" presetSubtype="10" fill="hold" nodeType="after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blinds(horizontal)">
                                      <p:cBhvr>
                                        <p:cTn id="70" dur="500"/>
                                        <p:tgtEl>
                                          <p:spTgt spid="9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blinds(horizontal)">
                                      <p:cBhvr>
                                        <p:cTn id="73" dur="500"/>
                                        <p:tgtEl>
                                          <p:spTgt spid="98"/>
                                        </p:tgtEl>
                                      </p:cBhvr>
                                    </p:animEffect>
                                  </p:childTnLst>
                                </p:cTn>
                              </p:par>
                            </p:childTnLst>
                          </p:cTn>
                        </p:par>
                        <p:par>
                          <p:cTn id="74" fill="hold">
                            <p:stCondLst>
                              <p:cond delay="6500"/>
                            </p:stCondLst>
                            <p:childTnLst>
                              <p:par>
                                <p:cTn id="75" presetID="3" presetClass="entr" presetSubtype="10" fill="hold"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blinds(horizontal)">
                                      <p:cBhvr>
                                        <p:cTn id="77" dur="500"/>
                                        <p:tgtEl>
                                          <p:spTgt spid="82"/>
                                        </p:tgtEl>
                                      </p:cBhvr>
                                    </p:animEffect>
                                  </p:childTnLst>
                                </p:cTn>
                              </p:par>
                            </p:childTnLst>
                          </p:cTn>
                        </p:par>
                        <p:par>
                          <p:cTn id="78" fill="hold">
                            <p:stCondLst>
                              <p:cond delay="7000"/>
                            </p:stCondLst>
                            <p:childTnLst>
                              <p:par>
                                <p:cTn id="79" presetID="3" presetClass="entr" presetSubtype="10" fill="hold"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blinds(horizontal)">
                                      <p:cBhvr>
                                        <p:cTn id="81" dur="500"/>
                                        <p:tgtEl>
                                          <p:spTgt spid="100"/>
                                        </p:tgtEl>
                                      </p:cBhvr>
                                    </p:animEffect>
                                  </p:childTnLst>
                                </p:cTn>
                              </p:par>
                              <p:par>
                                <p:cTn id="82" presetID="3" presetClass="entr" presetSubtype="10" fill="hold" nodeType="with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blinds(horizontal)">
                                      <p:cBhvr>
                                        <p:cTn id="84" dur="500"/>
                                        <p:tgtEl>
                                          <p:spTgt spid="99"/>
                                        </p:tgtEl>
                                      </p:cBhvr>
                                    </p:animEffect>
                                  </p:childTnLst>
                                </p:cTn>
                              </p:par>
                            </p:childTnLst>
                          </p:cTn>
                        </p:par>
                        <p:par>
                          <p:cTn id="85" fill="hold">
                            <p:stCondLst>
                              <p:cond delay="7500"/>
                            </p:stCondLst>
                            <p:childTnLst>
                              <p:par>
                                <p:cTn id="86" presetID="3" presetClass="entr" presetSubtype="10" fill="hold" grpId="0" nodeType="after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blinds(horizontal)">
                                      <p:cBhvr>
                                        <p:cTn id="88" dur="500"/>
                                        <p:tgtEl>
                                          <p:spTgt spid="83"/>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animEffect transition="in" filter="blinds(horizontal)">
                                      <p:cBhvr>
                                        <p:cTn id="91" dur="500"/>
                                        <p:tgtEl>
                                          <p:spTgt spid="91"/>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blinds(horizontal)">
                                      <p:cBhvr>
                                        <p:cTn id="94" dur="500"/>
                                        <p:tgtEl>
                                          <p:spTgt spid="104"/>
                                        </p:tgtEl>
                                      </p:cBhvr>
                                    </p:animEffect>
                                  </p:childTnLst>
                                </p:cTn>
                              </p:par>
                              <p:par>
                                <p:cTn id="95" presetID="3" presetClass="entr" presetSubtype="10" fill="hold"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blinds(horizontal)">
                                      <p:cBhvr>
                                        <p:cTn id="97" dur="500"/>
                                        <p:tgtEl>
                                          <p:spTgt spid="102"/>
                                        </p:tgtEl>
                                      </p:cBhvr>
                                    </p:animEffect>
                                  </p:childTnLst>
                                </p:cTn>
                              </p:par>
                            </p:childTnLst>
                          </p:cTn>
                        </p:par>
                        <p:par>
                          <p:cTn id="98" fill="hold">
                            <p:stCondLst>
                              <p:cond delay="8000"/>
                            </p:stCondLst>
                            <p:childTnLst>
                              <p:par>
                                <p:cTn id="99" presetID="3" presetClass="entr" presetSubtype="10"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blinds(horizontal)">
                                      <p:cBhvr>
                                        <p:cTn id="101" dur="500"/>
                                        <p:tgtEl>
                                          <p:spTgt spid="92"/>
                                        </p:tgtEl>
                                      </p:cBhvr>
                                    </p:animEffect>
                                  </p:childTnLst>
                                </p:cTn>
                              </p:par>
                              <p:par>
                                <p:cTn id="102" presetID="3" presetClass="entr" presetSubtype="10" fill="hold" nodeType="withEffect">
                                  <p:stCondLst>
                                    <p:cond delay="0"/>
                                  </p:stCondLst>
                                  <p:childTnLst>
                                    <p:set>
                                      <p:cBhvr>
                                        <p:cTn id="103" dur="1" fill="hold">
                                          <p:stCondLst>
                                            <p:cond delay="0"/>
                                          </p:stCondLst>
                                        </p:cTn>
                                        <p:tgtEl>
                                          <p:spTgt spid="101"/>
                                        </p:tgtEl>
                                        <p:attrNameLst>
                                          <p:attrName>style.visibility</p:attrName>
                                        </p:attrNameLst>
                                      </p:cBhvr>
                                      <p:to>
                                        <p:strVal val="visible"/>
                                      </p:to>
                                    </p:set>
                                    <p:animEffect transition="in" filter="blinds(horizontal)">
                                      <p:cBhvr>
                                        <p:cTn id="104" dur="500"/>
                                        <p:tgtEl>
                                          <p:spTgt spid="101"/>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111"/>
                                        </p:tgtEl>
                                        <p:attrNameLst>
                                          <p:attrName>style.visibility</p:attrName>
                                        </p:attrNameLst>
                                      </p:cBhvr>
                                      <p:to>
                                        <p:strVal val="visible"/>
                                      </p:to>
                                    </p:set>
                                    <p:animEffect transition="in" filter="blinds(horizontal)">
                                      <p:cBhvr>
                                        <p:cTn id="109" dur="500"/>
                                        <p:tgtEl>
                                          <p:spTgt spid="111"/>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xit" presetSubtype="10" fill="hold" nodeType="clickEffect">
                                  <p:stCondLst>
                                    <p:cond delay="0"/>
                                  </p:stCondLst>
                                  <p:childTnLst>
                                    <p:animEffect transition="out" filter="blinds(horizontal)">
                                      <p:cBhvr>
                                        <p:cTn id="113" dur="500"/>
                                        <p:tgtEl>
                                          <p:spTgt spid="111"/>
                                        </p:tgtEl>
                                      </p:cBhvr>
                                    </p:animEffect>
                                    <p:set>
                                      <p:cBhvr>
                                        <p:cTn id="114" dur="1" fill="hold">
                                          <p:stCondLst>
                                            <p:cond delay="499"/>
                                          </p:stCondLst>
                                        </p:cTn>
                                        <p:tgtEl>
                                          <p:spTgt spid="11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blinds(horizontal)">
                                      <p:cBhvr>
                                        <p:cTn id="119" dur="500"/>
                                        <p:tgtEl>
                                          <p:spTgt spid="69"/>
                                        </p:tgtEl>
                                      </p:cBhvr>
                                    </p:animEffect>
                                  </p:childTnLst>
                                </p:cTn>
                              </p:par>
                            </p:childTnLst>
                          </p:cTn>
                        </p:par>
                        <p:par>
                          <p:cTn id="120" fill="hold">
                            <p:stCondLst>
                              <p:cond delay="500"/>
                            </p:stCondLst>
                            <p:childTnLst>
                              <p:par>
                                <p:cTn id="121" presetID="3" presetClass="entr" presetSubtype="10" fill="hold" nodeType="afterEffect">
                                  <p:stCondLst>
                                    <p:cond delay="0"/>
                                  </p:stCondLst>
                                  <p:childTnLst>
                                    <p:set>
                                      <p:cBhvr>
                                        <p:cTn id="122" dur="1" fill="hold">
                                          <p:stCondLst>
                                            <p:cond delay="0"/>
                                          </p:stCondLst>
                                        </p:cTn>
                                        <p:tgtEl>
                                          <p:spTgt spid="121"/>
                                        </p:tgtEl>
                                        <p:attrNameLst>
                                          <p:attrName>style.visibility</p:attrName>
                                        </p:attrNameLst>
                                      </p:cBhvr>
                                      <p:to>
                                        <p:strVal val="visible"/>
                                      </p:to>
                                    </p:set>
                                    <p:animEffect transition="in" filter="blinds(horizontal)">
                                      <p:cBhvr>
                                        <p:cTn id="123" dur="500"/>
                                        <p:tgtEl>
                                          <p:spTgt spid="121"/>
                                        </p:tgtEl>
                                      </p:cBhvr>
                                    </p:animEffect>
                                  </p:childTnLst>
                                </p:cTn>
                              </p:par>
                            </p:childTnLst>
                          </p:cTn>
                        </p:par>
                        <p:par>
                          <p:cTn id="124" fill="hold">
                            <p:stCondLst>
                              <p:cond delay="1000"/>
                            </p:stCondLst>
                            <p:childTnLst>
                              <p:par>
                                <p:cTn id="125" presetID="3" presetClass="entr" presetSubtype="10" fill="hold" grpId="2"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blinds(horizontal)">
                                      <p:cBhvr>
                                        <p:cTn id="127" dur="500"/>
                                        <p:tgtEl>
                                          <p:spTgt spid="58"/>
                                        </p:tgtEl>
                                      </p:cBhvr>
                                    </p:animEffect>
                                  </p:childTnLst>
                                </p:cTn>
                              </p:par>
                            </p:childTnLst>
                          </p:cTn>
                        </p:par>
                        <p:par>
                          <p:cTn id="128" fill="hold">
                            <p:stCondLst>
                              <p:cond delay="1500"/>
                            </p:stCondLst>
                            <p:childTnLst>
                              <p:par>
                                <p:cTn id="129" presetID="3" presetClass="entr" presetSubtype="10" fill="hold" grpId="0"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blinds(horizontal)">
                                      <p:cBhvr>
                                        <p:cTn id="131" dur="500"/>
                                        <p:tgtEl>
                                          <p:spTgt spid="114"/>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112"/>
                                        </p:tgtEl>
                                        <p:attrNameLst>
                                          <p:attrName>style.visibility</p:attrName>
                                        </p:attrNameLst>
                                      </p:cBhvr>
                                      <p:to>
                                        <p:strVal val="visible"/>
                                      </p:to>
                                    </p:set>
                                    <p:animEffect transition="in" filter="blinds(horizontal)">
                                      <p:cBhvr>
                                        <p:cTn id="134" dur="500"/>
                                        <p:tgtEl>
                                          <p:spTgt spid="112"/>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113"/>
                                        </p:tgtEl>
                                        <p:attrNameLst>
                                          <p:attrName>style.visibility</p:attrName>
                                        </p:attrNameLst>
                                      </p:cBhvr>
                                      <p:to>
                                        <p:strVal val="visible"/>
                                      </p:to>
                                    </p:set>
                                    <p:animEffect transition="in" filter="blinds(horizontal)">
                                      <p:cBhvr>
                                        <p:cTn id="137" dur="500"/>
                                        <p:tgtEl>
                                          <p:spTgt spid="113"/>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xit" presetSubtype="10" fill="hold" grpId="1" nodeType="clickEffect">
                                  <p:stCondLst>
                                    <p:cond delay="0"/>
                                  </p:stCondLst>
                                  <p:childTnLst>
                                    <p:animEffect transition="out" filter="blinds(horizontal)">
                                      <p:cBhvr>
                                        <p:cTn id="141" dur="500"/>
                                        <p:tgtEl>
                                          <p:spTgt spid="114"/>
                                        </p:tgtEl>
                                      </p:cBhvr>
                                    </p:animEffect>
                                    <p:set>
                                      <p:cBhvr>
                                        <p:cTn id="142" dur="1" fill="hold">
                                          <p:stCondLst>
                                            <p:cond delay="499"/>
                                          </p:stCondLst>
                                        </p:cTn>
                                        <p:tgtEl>
                                          <p:spTgt spid="114"/>
                                        </p:tgtEl>
                                        <p:attrNameLst>
                                          <p:attrName>style.visibility</p:attrName>
                                        </p:attrNameLst>
                                      </p:cBhvr>
                                      <p:to>
                                        <p:strVal val="hidden"/>
                                      </p:to>
                                    </p:set>
                                  </p:childTnLst>
                                </p:cTn>
                              </p:par>
                              <p:par>
                                <p:cTn id="143" presetID="3" presetClass="exit" presetSubtype="10" fill="hold" grpId="1" nodeType="withEffect">
                                  <p:stCondLst>
                                    <p:cond delay="0"/>
                                  </p:stCondLst>
                                  <p:childTnLst>
                                    <p:animEffect transition="out" filter="blinds(horizontal)">
                                      <p:cBhvr>
                                        <p:cTn id="144" dur="500"/>
                                        <p:tgtEl>
                                          <p:spTgt spid="112"/>
                                        </p:tgtEl>
                                      </p:cBhvr>
                                    </p:animEffect>
                                    <p:set>
                                      <p:cBhvr>
                                        <p:cTn id="145" dur="1" fill="hold">
                                          <p:stCondLst>
                                            <p:cond delay="499"/>
                                          </p:stCondLst>
                                        </p:cTn>
                                        <p:tgtEl>
                                          <p:spTgt spid="112"/>
                                        </p:tgtEl>
                                        <p:attrNameLst>
                                          <p:attrName>style.visibility</p:attrName>
                                        </p:attrNameLst>
                                      </p:cBhvr>
                                      <p:to>
                                        <p:strVal val="hidden"/>
                                      </p:to>
                                    </p:set>
                                  </p:childTnLst>
                                </p:cTn>
                              </p:par>
                              <p:par>
                                <p:cTn id="146" presetID="3" presetClass="exit" presetSubtype="10" fill="hold" grpId="1" nodeType="withEffect">
                                  <p:stCondLst>
                                    <p:cond delay="0"/>
                                  </p:stCondLst>
                                  <p:childTnLst>
                                    <p:animEffect transition="out" filter="blinds(horizontal)">
                                      <p:cBhvr>
                                        <p:cTn id="147" dur="500"/>
                                        <p:tgtEl>
                                          <p:spTgt spid="113"/>
                                        </p:tgtEl>
                                      </p:cBhvr>
                                    </p:animEffect>
                                    <p:set>
                                      <p:cBhvr>
                                        <p:cTn id="148" dur="1" fill="hold">
                                          <p:stCondLst>
                                            <p:cond delay="499"/>
                                          </p:stCondLst>
                                        </p:cTn>
                                        <p:tgtEl>
                                          <p:spTgt spid="113"/>
                                        </p:tgtEl>
                                        <p:attrNameLst>
                                          <p:attrName>style.visibility</p:attrName>
                                        </p:attrNameLst>
                                      </p:cBhvr>
                                      <p:to>
                                        <p:strVal val="hidden"/>
                                      </p:to>
                                    </p:set>
                                  </p:childTnLst>
                                </p:cTn>
                              </p:par>
                            </p:childTnLst>
                          </p:cTn>
                        </p:par>
                        <p:par>
                          <p:cTn id="149" fill="hold">
                            <p:stCondLst>
                              <p:cond delay="500"/>
                            </p:stCondLst>
                            <p:childTnLst>
                              <p:par>
                                <p:cTn id="150" presetID="3" presetClass="entr" presetSubtype="10" fill="hold" grpId="0" nodeType="afterEffect">
                                  <p:stCondLst>
                                    <p:cond delay="0"/>
                                  </p:stCondLst>
                                  <p:childTnLst>
                                    <p:set>
                                      <p:cBhvr>
                                        <p:cTn id="151" dur="1" fill="hold">
                                          <p:stCondLst>
                                            <p:cond delay="0"/>
                                          </p:stCondLst>
                                        </p:cTn>
                                        <p:tgtEl>
                                          <p:spTgt spid="115"/>
                                        </p:tgtEl>
                                        <p:attrNameLst>
                                          <p:attrName>style.visibility</p:attrName>
                                        </p:attrNameLst>
                                      </p:cBhvr>
                                      <p:to>
                                        <p:strVal val="visible"/>
                                      </p:to>
                                    </p:set>
                                    <p:animEffect transition="in" filter="blinds(horizontal)">
                                      <p:cBhvr>
                                        <p:cTn id="152" dur="500"/>
                                        <p:tgtEl>
                                          <p:spTgt spid="115"/>
                                        </p:tgtEl>
                                      </p:cBhvr>
                                    </p:animEffect>
                                  </p:childTnLst>
                                </p:cTn>
                              </p:par>
                              <p:par>
                                <p:cTn id="153" presetID="3" presetClass="entr" presetSubtype="10" fill="hold" grpId="2" nodeType="withEffect">
                                  <p:stCondLst>
                                    <p:cond delay="0"/>
                                  </p:stCondLst>
                                  <p:childTnLst>
                                    <p:set>
                                      <p:cBhvr>
                                        <p:cTn id="154" dur="1" fill="hold">
                                          <p:stCondLst>
                                            <p:cond delay="0"/>
                                          </p:stCondLst>
                                        </p:cTn>
                                        <p:tgtEl>
                                          <p:spTgt spid="112"/>
                                        </p:tgtEl>
                                        <p:attrNameLst>
                                          <p:attrName>style.visibility</p:attrName>
                                        </p:attrNameLst>
                                      </p:cBhvr>
                                      <p:to>
                                        <p:strVal val="visible"/>
                                      </p:to>
                                    </p:set>
                                    <p:animEffect transition="in" filter="blinds(horizontal)">
                                      <p:cBhvr>
                                        <p:cTn id="155" dur="500"/>
                                        <p:tgtEl>
                                          <p:spTgt spid="112"/>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116"/>
                                        </p:tgtEl>
                                        <p:attrNameLst>
                                          <p:attrName>style.visibility</p:attrName>
                                        </p:attrNameLst>
                                      </p:cBhvr>
                                      <p:to>
                                        <p:strVal val="visible"/>
                                      </p:to>
                                    </p:set>
                                    <p:animEffect transition="in" filter="blinds(horizontal)">
                                      <p:cBhvr>
                                        <p:cTn id="158" dur="500"/>
                                        <p:tgtEl>
                                          <p:spTgt spid="116"/>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117"/>
                                        </p:tgtEl>
                                        <p:attrNameLst>
                                          <p:attrName>style.visibility</p:attrName>
                                        </p:attrNameLst>
                                      </p:cBhvr>
                                      <p:to>
                                        <p:strVal val="visible"/>
                                      </p:to>
                                    </p:set>
                                    <p:animEffect transition="in" filter="blinds(horizontal)">
                                      <p:cBhvr>
                                        <p:cTn id="161" dur="500"/>
                                        <p:tgtEl>
                                          <p:spTgt spid="117"/>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xit" presetSubtype="10" fill="hold" grpId="1" nodeType="clickEffect">
                                  <p:stCondLst>
                                    <p:cond delay="0"/>
                                  </p:stCondLst>
                                  <p:childTnLst>
                                    <p:animEffect transition="out" filter="blinds(horizontal)">
                                      <p:cBhvr>
                                        <p:cTn id="165" dur="500"/>
                                        <p:tgtEl>
                                          <p:spTgt spid="115"/>
                                        </p:tgtEl>
                                      </p:cBhvr>
                                    </p:animEffect>
                                    <p:set>
                                      <p:cBhvr>
                                        <p:cTn id="166" dur="1" fill="hold">
                                          <p:stCondLst>
                                            <p:cond delay="499"/>
                                          </p:stCondLst>
                                        </p:cTn>
                                        <p:tgtEl>
                                          <p:spTgt spid="115"/>
                                        </p:tgtEl>
                                        <p:attrNameLst>
                                          <p:attrName>style.visibility</p:attrName>
                                        </p:attrNameLst>
                                      </p:cBhvr>
                                      <p:to>
                                        <p:strVal val="hidden"/>
                                      </p:to>
                                    </p:set>
                                  </p:childTnLst>
                                </p:cTn>
                              </p:par>
                              <p:par>
                                <p:cTn id="167" presetID="3" presetClass="exit" presetSubtype="10" fill="hold" grpId="3" nodeType="withEffect">
                                  <p:stCondLst>
                                    <p:cond delay="0"/>
                                  </p:stCondLst>
                                  <p:childTnLst>
                                    <p:animEffect transition="out" filter="blinds(horizontal)">
                                      <p:cBhvr>
                                        <p:cTn id="168" dur="500"/>
                                        <p:tgtEl>
                                          <p:spTgt spid="112"/>
                                        </p:tgtEl>
                                      </p:cBhvr>
                                    </p:animEffect>
                                    <p:set>
                                      <p:cBhvr>
                                        <p:cTn id="169" dur="1" fill="hold">
                                          <p:stCondLst>
                                            <p:cond delay="499"/>
                                          </p:stCondLst>
                                        </p:cTn>
                                        <p:tgtEl>
                                          <p:spTgt spid="112"/>
                                        </p:tgtEl>
                                        <p:attrNameLst>
                                          <p:attrName>style.visibility</p:attrName>
                                        </p:attrNameLst>
                                      </p:cBhvr>
                                      <p:to>
                                        <p:strVal val="hidden"/>
                                      </p:to>
                                    </p:set>
                                  </p:childTnLst>
                                </p:cTn>
                              </p:par>
                              <p:par>
                                <p:cTn id="170" presetID="3" presetClass="exit" presetSubtype="10" fill="hold" grpId="1" nodeType="withEffect">
                                  <p:stCondLst>
                                    <p:cond delay="0"/>
                                  </p:stCondLst>
                                  <p:childTnLst>
                                    <p:animEffect transition="out" filter="blinds(horizontal)">
                                      <p:cBhvr>
                                        <p:cTn id="171" dur="500"/>
                                        <p:tgtEl>
                                          <p:spTgt spid="116"/>
                                        </p:tgtEl>
                                      </p:cBhvr>
                                    </p:animEffect>
                                    <p:set>
                                      <p:cBhvr>
                                        <p:cTn id="172" dur="1" fill="hold">
                                          <p:stCondLst>
                                            <p:cond delay="499"/>
                                          </p:stCondLst>
                                        </p:cTn>
                                        <p:tgtEl>
                                          <p:spTgt spid="116"/>
                                        </p:tgtEl>
                                        <p:attrNameLst>
                                          <p:attrName>style.visibility</p:attrName>
                                        </p:attrNameLst>
                                      </p:cBhvr>
                                      <p:to>
                                        <p:strVal val="hidden"/>
                                      </p:to>
                                    </p:set>
                                  </p:childTnLst>
                                </p:cTn>
                              </p:par>
                              <p:par>
                                <p:cTn id="173" presetID="3" presetClass="exit" presetSubtype="10" fill="hold" grpId="1" nodeType="withEffect">
                                  <p:stCondLst>
                                    <p:cond delay="0"/>
                                  </p:stCondLst>
                                  <p:childTnLst>
                                    <p:animEffect transition="out" filter="blinds(horizontal)">
                                      <p:cBhvr>
                                        <p:cTn id="174" dur="500"/>
                                        <p:tgtEl>
                                          <p:spTgt spid="117"/>
                                        </p:tgtEl>
                                      </p:cBhvr>
                                    </p:animEffect>
                                    <p:set>
                                      <p:cBhvr>
                                        <p:cTn id="175" dur="1" fill="hold">
                                          <p:stCondLst>
                                            <p:cond delay="499"/>
                                          </p:stCondLst>
                                        </p:cTn>
                                        <p:tgtEl>
                                          <p:spTgt spid="117"/>
                                        </p:tgtEl>
                                        <p:attrNameLst>
                                          <p:attrName>style.visibility</p:attrName>
                                        </p:attrNameLst>
                                      </p:cBhvr>
                                      <p:to>
                                        <p:strVal val="hidden"/>
                                      </p:to>
                                    </p:set>
                                  </p:childTnLst>
                                </p:cTn>
                              </p:par>
                            </p:childTnLst>
                          </p:cTn>
                        </p:par>
                        <p:par>
                          <p:cTn id="176" fill="hold">
                            <p:stCondLst>
                              <p:cond delay="500"/>
                            </p:stCondLst>
                            <p:childTnLst>
                              <p:par>
                                <p:cTn id="177" presetID="3" presetClass="entr" presetSubtype="10" fill="hold" grpId="0" nodeType="afterEffect">
                                  <p:stCondLst>
                                    <p:cond delay="0"/>
                                  </p:stCondLst>
                                  <p:childTnLst>
                                    <p:set>
                                      <p:cBhvr>
                                        <p:cTn id="178" dur="1" fill="hold">
                                          <p:stCondLst>
                                            <p:cond delay="0"/>
                                          </p:stCondLst>
                                        </p:cTn>
                                        <p:tgtEl>
                                          <p:spTgt spid="119"/>
                                        </p:tgtEl>
                                        <p:attrNameLst>
                                          <p:attrName>style.visibility</p:attrName>
                                        </p:attrNameLst>
                                      </p:cBhvr>
                                      <p:to>
                                        <p:strVal val="visible"/>
                                      </p:to>
                                    </p:set>
                                    <p:animEffect transition="in" filter="blinds(horizontal)">
                                      <p:cBhvr>
                                        <p:cTn id="179" dur="500"/>
                                        <p:tgtEl>
                                          <p:spTgt spid="119"/>
                                        </p:tgtEl>
                                      </p:cBhvr>
                                    </p:animEffect>
                                  </p:childTnLst>
                                </p:cTn>
                              </p:par>
                              <p:par>
                                <p:cTn id="180" presetID="3" presetClass="entr" presetSubtype="10" fill="hold" grpId="0" nodeType="withEffect">
                                  <p:stCondLst>
                                    <p:cond delay="0"/>
                                  </p:stCondLst>
                                  <p:childTnLst>
                                    <p:set>
                                      <p:cBhvr>
                                        <p:cTn id="181" dur="1" fill="hold">
                                          <p:stCondLst>
                                            <p:cond delay="0"/>
                                          </p:stCondLst>
                                        </p:cTn>
                                        <p:tgtEl>
                                          <p:spTgt spid="120"/>
                                        </p:tgtEl>
                                        <p:attrNameLst>
                                          <p:attrName>style.visibility</p:attrName>
                                        </p:attrNameLst>
                                      </p:cBhvr>
                                      <p:to>
                                        <p:strVal val="visible"/>
                                      </p:to>
                                    </p:set>
                                    <p:animEffect transition="in" filter="blinds(horizontal)">
                                      <p:cBhvr>
                                        <p:cTn id="182" dur="500"/>
                                        <p:tgtEl>
                                          <p:spTgt spid="120"/>
                                        </p:tgtEl>
                                      </p:cBhvr>
                                    </p:animEffect>
                                  </p:childTnLst>
                                </p:cTn>
                              </p:par>
                              <p:par>
                                <p:cTn id="183" presetID="3" presetClass="entr" presetSubtype="10" fill="hold" grpId="0" nodeType="withEffect">
                                  <p:stCondLst>
                                    <p:cond delay="0"/>
                                  </p:stCondLst>
                                  <p:childTnLst>
                                    <p:set>
                                      <p:cBhvr>
                                        <p:cTn id="184" dur="1" fill="hold">
                                          <p:stCondLst>
                                            <p:cond delay="0"/>
                                          </p:stCondLst>
                                        </p:cTn>
                                        <p:tgtEl>
                                          <p:spTgt spid="118"/>
                                        </p:tgtEl>
                                        <p:attrNameLst>
                                          <p:attrName>style.visibility</p:attrName>
                                        </p:attrNameLst>
                                      </p:cBhvr>
                                      <p:to>
                                        <p:strVal val="visible"/>
                                      </p:to>
                                    </p:set>
                                    <p:animEffect transition="in" filter="blinds(horizontal)">
                                      <p:cBhvr>
                                        <p:cTn id="185" dur="500"/>
                                        <p:tgtEl>
                                          <p:spTgt spid="118"/>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grpId="1" nodeType="clickEffect">
                                  <p:stCondLst>
                                    <p:cond delay="0"/>
                                  </p:stCondLst>
                                  <p:childTnLst>
                                    <p:animEffect transition="out" filter="blinds(horizontal)">
                                      <p:cBhvr>
                                        <p:cTn id="189" dur="500"/>
                                        <p:tgtEl>
                                          <p:spTgt spid="119"/>
                                        </p:tgtEl>
                                      </p:cBhvr>
                                    </p:animEffect>
                                    <p:set>
                                      <p:cBhvr>
                                        <p:cTn id="190" dur="1" fill="hold">
                                          <p:stCondLst>
                                            <p:cond delay="499"/>
                                          </p:stCondLst>
                                        </p:cTn>
                                        <p:tgtEl>
                                          <p:spTgt spid="119"/>
                                        </p:tgtEl>
                                        <p:attrNameLst>
                                          <p:attrName>style.visibility</p:attrName>
                                        </p:attrNameLst>
                                      </p:cBhvr>
                                      <p:to>
                                        <p:strVal val="hidden"/>
                                      </p:to>
                                    </p:set>
                                  </p:childTnLst>
                                </p:cTn>
                              </p:par>
                              <p:par>
                                <p:cTn id="191" presetID="3" presetClass="exit" presetSubtype="10" fill="hold" grpId="1" nodeType="withEffect">
                                  <p:stCondLst>
                                    <p:cond delay="0"/>
                                  </p:stCondLst>
                                  <p:childTnLst>
                                    <p:animEffect transition="out" filter="blinds(horizontal)">
                                      <p:cBhvr>
                                        <p:cTn id="192" dur="500"/>
                                        <p:tgtEl>
                                          <p:spTgt spid="120"/>
                                        </p:tgtEl>
                                      </p:cBhvr>
                                    </p:animEffect>
                                    <p:set>
                                      <p:cBhvr>
                                        <p:cTn id="193" dur="1" fill="hold">
                                          <p:stCondLst>
                                            <p:cond delay="499"/>
                                          </p:stCondLst>
                                        </p:cTn>
                                        <p:tgtEl>
                                          <p:spTgt spid="120"/>
                                        </p:tgtEl>
                                        <p:attrNameLst>
                                          <p:attrName>style.visibility</p:attrName>
                                        </p:attrNameLst>
                                      </p:cBhvr>
                                      <p:to>
                                        <p:strVal val="hidden"/>
                                      </p:to>
                                    </p:set>
                                  </p:childTnLst>
                                </p:cTn>
                              </p:par>
                              <p:par>
                                <p:cTn id="194" presetID="3" presetClass="exit" presetSubtype="10" fill="hold" grpId="1" nodeType="withEffect">
                                  <p:stCondLst>
                                    <p:cond delay="0"/>
                                  </p:stCondLst>
                                  <p:childTnLst>
                                    <p:animEffect transition="out" filter="blinds(horizontal)">
                                      <p:cBhvr>
                                        <p:cTn id="195" dur="500"/>
                                        <p:tgtEl>
                                          <p:spTgt spid="118"/>
                                        </p:tgtEl>
                                      </p:cBhvr>
                                    </p:animEffect>
                                    <p:set>
                                      <p:cBhvr>
                                        <p:cTn id="196" dur="1" fill="hold">
                                          <p:stCondLst>
                                            <p:cond delay="499"/>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1"/>
      <p:bldP spid="23" grpId="0"/>
      <p:bldP spid="93" grpId="0"/>
      <p:bldP spid="94" grpId="0"/>
      <p:bldP spid="95" grpId="0"/>
      <p:bldP spid="96" grpId="0"/>
      <p:bldP spid="97" grpId="0"/>
      <p:bldP spid="98" grpId="0"/>
      <p:bldP spid="83" grpId="0" bldLvl="0" animBg="1"/>
      <p:bldP spid="91" grpId="0" animBg="1"/>
      <p:bldP spid="104" grpId="0"/>
      <p:bldP spid="92" grpId="0" animBg="1"/>
      <p:bldP spid="69" grpId="0"/>
      <p:bldP spid="58" grpId="2"/>
      <p:bldP spid="114" grpId="0" bldLvl="0" animBg="1"/>
      <p:bldP spid="112" grpId="0" bldLvl="0" animBg="1"/>
      <p:bldP spid="113" grpId="0" bldLvl="0" animBg="1"/>
      <p:bldP spid="114" grpId="1" bldLvl="0" animBg="1"/>
      <p:bldP spid="112" grpId="1" bldLvl="0" animBg="1"/>
      <p:bldP spid="113" grpId="1" bldLvl="0" animBg="1"/>
      <p:bldP spid="115" grpId="0" bldLvl="0" animBg="1"/>
      <p:bldP spid="112" grpId="2" bldLvl="0" animBg="1"/>
      <p:bldP spid="116" grpId="0" bldLvl="0" animBg="1"/>
      <p:bldP spid="117" grpId="0" bldLvl="0" animBg="1"/>
      <p:bldP spid="115" grpId="1" bldLvl="0" animBg="1"/>
      <p:bldP spid="112" grpId="3" bldLvl="0" animBg="1"/>
      <p:bldP spid="116" grpId="1" bldLvl="0" animBg="1"/>
      <p:bldP spid="117" grpId="1" bldLvl="0" animBg="1"/>
      <p:bldP spid="119" grpId="0" bldLvl="0" animBg="1"/>
      <p:bldP spid="120" grpId="0" bldLvl="0" animBg="1"/>
      <p:bldP spid="118" grpId="0" bldLvl="0" animBg="1"/>
      <p:bldP spid="119" grpId="1" bldLvl="0" animBg="1"/>
      <p:bldP spid="120" grpId="1" bldLvl="0" animBg="1"/>
      <p:bldP spid="118"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1 Título"/>
          <p:cNvSpPr txBox="1"/>
          <p:nvPr/>
        </p:nvSpPr>
        <p:spPr>
          <a:xfrm>
            <a:off x="623253" y="179115"/>
            <a:ext cx="4521200" cy="86360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n-US" altLang="zh-CN" sz="3600" dirty="0">
                <a:latin typeface="微软雅黑" panose="020B0503020204020204" charset="-122"/>
                <a:ea typeface="微软雅黑" panose="020B0503020204020204" charset="-122"/>
                <a:cs typeface="Times New Roman" panose="02020603050405020304" charset="0"/>
                <a:sym typeface="+mn-ea"/>
              </a:rPr>
              <a:t>Motivation</a:t>
            </a:r>
            <a:endParaRPr lang="es-HN" sz="360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 name="1 Título"/>
          <p:cNvSpPr txBox="1"/>
          <p:nvPr/>
        </p:nvSpPr>
        <p:spPr>
          <a:xfrm>
            <a:off x="671830" y="889635"/>
            <a:ext cx="4521200" cy="56388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n-US" altLang="zh-CN" sz="2400" dirty="0">
                <a:latin typeface="微软雅黑" panose="020B0503020204020204" charset="-122"/>
                <a:ea typeface="微软雅黑" panose="020B0503020204020204" charset="-122"/>
                <a:cs typeface="Times New Roman" panose="02020603050405020304" charset="0"/>
                <a:sym typeface="+mn-ea"/>
              </a:rPr>
              <a:t>Triplet-&gt; FedTriplet</a:t>
            </a:r>
            <a:endParaRPr lang="es-HN" sz="240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7" name="椭圆 6"/>
          <p:cNvSpPr/>
          <p:nvPr/>
        </p:nvSpPr>
        <p:spPr>
          <a:xfrm>
            <a:off x="2755900" y="2925445"/>
            <a:ext cx="220345" cy="220345"/>
          </a:xfrm>
          <a:prstGeom prst="ellipse">
            <a:avLst/>
          </a:prstGeom>
          <a:gradFill>
            <a:gsLst>
              <a:gs pos="0">
                <a:srgbClr val="007BD3"/>
              </a:gs>
              <a:gs pos="100000">
                <a:srgbClr val="03437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3985260" y="2525395"/>
            <a:ext cx="220345" cy="220345"/>
          </a:xfrm>
          <a:prstGeom prst="ellipse">
            <a:avLst/>
          </a:prstGeom>
          <a:gradFill>
            <a:gsLst>
              <a:gs pos="0">
                <a:srgbClr val="FE4444"/>
              </a:gs>
              <a:gs pos="100000">
                <a:srgbClr val="832B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4629785" y="3145790"/>
            <a:ext cx="220345" cy="220345"/>
          </a:xfrm>
          <a:prstGeom prst="ellipse">
            <a:avLst/>
          </a:prstGeom>
          <a:gradFill>
            <a:gsLst>
              <a:gs pos="0">
                <a:srgbClr val="14CD68"/>
              </a:gs>
              <a:gs pos="100000">
                <a:srgbClr val="0B6E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2412365" y="2557145"/>
            <a:ext cx="906780" cy="368300"/>
          </a:xfrm>
          <a:prstGeom prst="rect">
            <a:avLst/>
          </a:prstGeom>
          <a:noFill/>
        </p:spPr>
        <p:txBody>
          <a:bodyPr wrap="none" rtlCol="0">
            <a:spAutoFit/>
          </a:bodyPr>
          <a:p>
            <a:r>
              <a:rPr lang="en-US" altLang="zh-CN"/>
              <a:t>Anchor</a:t>
            </a:r>
            <a:endParaRPr lang="en-US" altLang="zh-CN"/>
          </a:p>
        </p:txBody>
      </p:sp>
      <p:sp>
        <p:nvSpPr>
          <p:cNvPr id="12" name="文本框 11"/>
          <p:cNvSpPr txBox="1"/>
          <p:nvPr/>
        </p:nvSpPr>
        <p:spPr>
          <a:xfrm>
            <a:off x="3553460" y="2157095"/>
            <a:ext cx="1084580" cy="368300"/>
          </a:xfrm>
          <a:prstGeom prst="rect">
            <a:avLst/>
          </a:prstGeom>
          <a:noFill/>
        </p:spPr>
        <p:txBody>
          <a:bodyPr wrap="none" rtlCol="0">
            <a:spAutoFit/>
          </a:bodyPr>
          <a:p>
            <a:r>
              <a:rPr lang="en-US" altLang="zh-CN"/>
              <a:t>Negative</a:t>
            </a:r>
            <a:endParaRPr lang="en-US" altLang="zh-CN"/>
          </a:p>
        </p:txBody>
      </p:sp>
      <p:sp>
        <p:nvSpPr>
          <p:cNvPr id="13" name="文本框 12"/>
          <p:cNvSpPr txBox="1"/>
          <p:nvPr/>
        </p:nvSpPr>
        <p:spPr>
          <a:xfrm>
            <a:off x="4248785" y="3366135"/>
            <a:ext cx="982980" cy="368300"/>
          </a:xfrm>
          <a:prstGeom prst="rect">
            <a:avLst/>
          </a:prstGeom>
          <a:noFill/>
        </p:spPr>
        <p:txBody>
          <a:bodyPr wrap="none" rtlCol="0">
            <a:spAutoFit/>
          </a:bodyPr>
          <a:p>
            <a:r>
              <a:rPr lang="en-US" altLang="zh-CN"/>
              <a:t>Positive</a:t>
            </a:r>
            <a:endParaRPr lang="en-US" altLang="zh-CN"/>
          </a:p>
        </p:txBody>
      </p:sp>
      <p:cxnSp>
        <p:nvCxnSpPr>
          <p:cNvPr id="14" name="直接箭头连接符 13"/>
          <p:cNvCxnSpPr>
            <a:stCxn id="7" idx="6"/>
            <a:endCxn id="9" idx="2"/>
          </p:cNvCxnSpPr>
          <p:nvPr/>
        </p:nvCxnSpPr>
        <p:spPr>
          <a:xfrm flipV="1">
            <a:off x="2976245" y="2635885"/>
            <a:ext cx="1009015" cy="40005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7" idx="6"/>
            <a:endCxn id="10" idx="2"/>
          </p:cNvCxnSpPr>
          <p:nvPr/>
        </p:nvCxnSpPr>
        <p:spPr>
          <a:xfrm>
            <a:off x="2976245" y="3035935"/>
            <a:ext cx="1653540" cy="220345"/>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7145020" y="2925445"/>
            <a:ext cx="220345" cy="220345"/>
          </a:xfrm>
          <a:prstGeom prst="ellipse">
            <a:avLst/>
          </a:prstGeom>
          <a:gradFill>
            <a:gsLst>
              <a:gs pos="0">
                <a:srgbClr val="007BD3"/>
              </a:gs>
              <a:gs pos="100000">
                <a:srgbClr val="03437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8375650" y="2416175"/>
            <a:ext cx="220345" cy="220345"/>
          </a:xfrm>
          <a:prstGeom prst="ellipse">
            <a:avLst/>
          </a:prstGeom>
          <a:gradFill>
            <a:gsLst>
              <a:gs pos="0">
                <a:srgbClr val="FE4444"/>
              </a:gs>
              <a:gs pos="100000">
                <a:srgbClr val="832B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8976995" y="3145155"/>
            <a:ext cx="220345" cy="220345"/>
          </a:xfrm>
          <a:prstGeom prst="ellipse">
            <a:avLst/>
          </a:prstGeom>
          <a:gradFill>
            <a:gsLst>
              <a:gs pos="0">
                <a:srgbClr val="14CD68"/>
              </a:gs>
              <a:gs pos="100000">
                <a:srgbClr val="0B6E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6801485" y="2557145"/>
            <a:ext cx="906780" cy="368300"/>
          </a:xfrm>
          <a:prstGeom prst="rect">
            <a:avLst/>
          </a:prstGeom>
          <a:noFill/>
        </p:spPr>
        <p:txBody>
          <a:bodyPr wrap="none" rtlCol="0">
            <a:spAutoFit/>
          </a:bodyPr>
          <a:p>
            <a:r>
              <a:rPr lang="en-US" altLang="zh-CN"/>
              <a:t>Anchor</a:t>
            </a:r>
            <a:endParaRPr lang="en-US" altLang="zh-CN"/>
          </a:p>
        </p:txBody>
      </p:sp>
      <p:sp>
        <p:nvSpPr>
          <p:cNvPr id="20" name="文本框 19"/>
          <p:cNvSpPr txBox="1"/>
          <p:nvPr/>
        </p:nvSpPr>
        <p:spPr>
          <a:xfrm>
            <a:off x="7994015" y="2047875"/>
            <a:ext cx="1084580" cy="368300"/>
          </a:xfrm>
          <a:prstGeom prst="rect">
            <a:avLst/>
          </a:prstGeom>
          <a:noFill/>
        </p:spPr>
        <p:txBody>
          <a:bodyPr wrap="none" rtlCol="0">
            <a:spAutoFit/>
          </a:bodyPr>
          <a:p>
            <a:r>
              <a:rPr lang="en-US" altLang="zh-CN"/>
              <a:t>Negative</a:t>
            </a:r>
            <a:endParaRPr lang="en-US" altLang="zh-CN"/>
          </a:p>
        </p:txBody>
      </p:sp>
      <p:sp>
        <p:nvSpPr>
          <p:cNvPr id="21" name="文本框 20"/>
          <p:cNvSpPr txBox="1"/>
          <p:nvPr/>
        </p:nvSpPr>
        <p:spPr>
          <a:xfrm>
            <a:off x="8595360" y="3365500"/>
            <a:ext cx="982980" cy="368300"/>
          </a:xfrm>
          <a:prstGeom prst="rect">
            <a:avLst/>
          </a:prstGeom>
          <a:noFill/>
        </p:spPr>
        <p:txBody>
          <a:bodyPr wrap="none" rtlCol="0">
            <a:spAutoFit/>
          </a:bodyPr>
          <a:p>
            <a:r>
              <a:rPr lang="en-US" altLang="zh-CN"/>
              <a:t>Positive</a:t>
            </a:r>
            <a:endParaRPr lang="en-US" altLang="zh-CN"/>
          </a:p>
        </p:txBody>
      </p:sp>
      <p:cxnSp>
        <p:nvCxnSpPr>
          <p:cNvPr id="22" name="直接箭头连接符 21"/>
          <p:cNvCxnSpPr>
            <a:stCxn id="16" idx="6"/>
          </p:cNvCxnSpPr>
          <p:nvPr/>
        </p:nvCxnSpPr>
        <p:spPr>
          <a:xfrm flipV="1">
            <a:off x="7365365" y="2536190"/>
            <a:ext cx="1848485" cy="499745"/>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7399020" y="3035935"/>
            <a:ext cx="784860" cy="18669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092700" y="2267585"/>
            <a:ext cx="1697355" cy="846455"/>
            <a:chOff x="5594" y="2060"/>
            <a:chExt cx="2673" cy="1333"/>
          </a:xfrm>
        </p:grpSpPr>
        <p:sp>
          <p:nvSpPr>
            <p:cNvPr id="26" name="上弧形箭头 25"/>
            <p:cNvSpPr/>
            <p:nvPr/>
          </p:nvSpPr>
          <p:spPr>
            <a:xfrm>
              <a:off x="5594" y="2641"/>
              <a:ext cx="2673" cy="628"/>
            </a:xfrm>
            <a:prstGeom prst="curved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8" name="文本框 27"/>
            <p:cNvSpPr txBox="1"/>
            <p:nvPr/>
          </p:nvSpPr>
          <p:spPr>
            <a:xfrm>
              <a:off x="6256" y="2060"/>
              <a:ext cx="1274" cy="580"/>
            </a:xfrm>
            <a:prstGeom prst="rect">
              <a:avLst/>
            </a:prstGeom>
            <a:noFill/>
          </p:spPr>
          <p:txBody>
            <a:bodyPr wrap="none" rtlCol="0">
              <a:spAutoFit/>
            </a:bodyPr>
            <a:p>
              <a:r>
                <a:rPr lang="en-US" altLang="zh-CN"/>
                <a:t>Triplet</a:t>
              </a:r>
              <a:endParaRPr lang="en-US" altLang="zh-CN"/>
            </a:p>
          </p:txBody>
        </p:sp>
        <p:sp>
          <p:nvSpPr>
            <p:cNvPr id="51" name="文本框 50"/>
            <p:cNvSpPr txBox="1"/>
            <p:nvPr/>
          </p:nvSpPr>
          <p:spPr>
            <a:xfrm>
              <a:off x="5866" y="2813"/>
              <a:ext cx="2128" cy="580"/>
            </a:xfrm>
            <a:prstGeom prst="rect">
              <a:avLst/>
            </a:prstGeom>
            <a:noFill/>
          </p:spPr>
          <p:txBody>
            <a:bodyPr wrap="none" rtlCol="0">
              <a:spAutoFit/>
            </a:bodyPr>
            <a:p>
              <a:r>
                <a:rPr lang="en-US" altLang="zh-CN"/>
                <a:t>LEARNING</a:t>
              </a:r>
              <a:endParaRPr lang="en-US" altLang="zh-CN"/>
            </a:p>
          </p:txBody>
        </p:sp>
      </p:grpSp>
      <p:cxnSp>
        <p:nvCxnSpPr>
          <p:cNvPr id="52" name="直接连接符 51"/>
          <p:cNvCxnSpPr/>
          <p:nvPr/>
        </p:nvCxnSpPr>
        <p:spPr>
          <a:xfrm flipV="1">
            <a:off x="2632710" y="3733165"/>
            <a:ext cx="7200265" cy="635"/>
          </a:xfrm>
          <a:prstGeom prst="line">
            <a:avLst/>
          </a:prstGeom>
          <a:ln w="254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2976245" y="4970145"/>
            <a:ext cx="220345" cy="220345"/>
          </a:xfrm>
          <a:prstGeom prst="ellipse">
            <a:avLst/>
          </a:prstGeom>
          <a:gradFill>
            <a:gsLst>
              <a:gs pos="0">
                <a:srgbClr val="007BD3"/>
              </a:gs>
              <a:gs pos="100000">
                <a:srgbClr val="03437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椭圆 54"/>
          <p:cNvSpPr/>
          <p:nvPr/>
        </p:nvSpPr>
        <p:spPr>
          <a:xfrm>
            <a:off x="4630420" y="3997325"/>
            <a:ext cx="220345" cy="220345"/>
          </a:xfrm>
          <a:prstGeom prst="ellipse">
            <a:avLst/>
          </a:prstGeom>
          <a:gradFill>
            <a:gsLst>
              <a:gs pos="0">
                <a:srgbClr val="FE4444"/>
              </a:gs>
              <a:gs pos="100000">
                <a:srgbClr val="832B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椭圆 55"/>
          <p:cNvSpPr/>
          <p:nvPr/>
        </p:nvSpPr>
        <p:spPr>
          <a:xfrm>
            <a:off x="4409440" y="5257165"/>
            <a:ext cx="220345" cy="220345"/>
          </a:xfrm>
          <a:prstGeom prst="ellipse">
            <a:avLst/>
          </a:prstGeom>
          <a:gradFill>
            <a:gsLst>
              <a:gs pos="0">
                <a:srgbClr val="14CD68"/>
              </a:gs>
              <a:gs pos="100000">
                <a:srgbClr val="0B6E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7" name="文本框 56"/>
          <p:cNvSpPr txBox="1"/>
          <p:nvPr/>
        </p:nvSpPr>
        <p:spPr>
          <a:xfrm>
            <a:off x="2632710" y="4601845"/>
            <a:ext cx="906780" cy="368300"/>
          </a:xfrm>
          <a:prstGeom prst="rect">
            <a:avLst/>
          </a:prstGeom>
          <a:noFill/>
        </p:spPr>
        <p:txBody>
          <a:bodyPr wrap="none" rtlCol="0">
            <a:spAutoFit/>
          </a:bodyPr>
          <a:p>
            <a:r>
              <a:rPr lang="en-US" altLang="zh-CN"/>
              <a:t>Anchor</a:t>
            </a:r>
            <a:endParaRPr lang="en-US" altLang="zh-CN"/>
          </a:p>
        </p:txBody>
      </p:sp>
      <p:sp>
        <p:nvSpPr>
          <p:cNvPr id="66" name="文本框 65"/>
          <p:cNvSpPr txBox="1"/>
          <p:nvPr/>
        </p:nvSpPr>
        <p:spPr>
          <a:xfrm>
            <a:off x="3700780" y="3760470"/>
            <a:ext cx="1084580" cy="368300"/>
          </a:xfrm>
          <a:prstGeom prst="rect">
            <a:avLst/>
          </a:prstGeom>
          <a:noFill/>
        </p:spPr>
        <p:txBody>
          <a:bodyPr wrap="none" rtlCol="0">
            <a:spAutoFit/>
          </a:bodyPr>
          <a:p>
            <a:r>
              <a:rPr lang="en-US" altLang="zh-CN"/>
              <a:t>Negative</a:t>
            </a:r>
            <a:endParaRPr lang="en-US" altLang="zh-CN"/>
          </a:p>
        </p:txBody>
      </p:sp>
      <p:sp>
        <p:nvSpPr>
          <p:cNvPr id="67" name="文本框 66"/>
          <p:cNvSpPr txBox="1"/>
          <p:nvPr/>
        </p:nvSpPr>
        <p:spPr>
          <a:xfrm>
            <a:off x="4409440" y="5448935"/>
            <a:ext cx="982980" cy="368300"/>
          </a:xfrm>
          <a:prstGeom prst="rect">
            <a:avLst/>
          </a:prstGeom>
          <a:noFill/>
        </p:spPr>
        <p:txBody>
          <a:bodyPr wrap="none" rtlCol="0">
            <a:spAutoFit/>
          </a:bodyPr>
          <a:p>
            <a:r>
              <a:rPr lang="en-US" altLang="zh-CN"/>
              <a:t>Positive</a:t>
            </a:r>
            <a:endParaRPr lang="en-US" altLang="zh-CN"/>
          </a:p>
        </p:txBody>
      </p:sp>
      <p:cxnSp>
        <p:nvCxnSpPr>
          <p:cNvPr id="68" name="直接箭头连接符 67"/>
          <p:cNvCxnSpPr>
            <a:stCxn id="54" idx="6"/>
            <a:endCxn id="55" idx="2"/>
          </p:cNvCxnSpPr>
          <p:nvPr/>
        </p:nvCxnSpPr>
        <p:spPr>
          <a:xfrm flipV="1">
            <a:off x="3196590" y="4107815"/>
            <a:ext cx="1433830" cy="97282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54" idx="6"/>
            <a:endCxn id="56" idx="2"/>
          </p:cNvCxnSpPr>
          <p:nvPr/>
        </p:nvCxnSpPr>
        <p:spPr>
          <a:xfrm>
            <a:off x="3196590" y="5080635"/>
            <a:ext cx="1212850" cy="28702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54" idx="6"/>
          </p:cNvCxnSpPr>
          <p:nvPr/>
        </p:nvCxnSpPr>
        <p:spPr>
          <a:xfrm flipV="1">
            <a:off x="3196590" y="4927600"/>
            <a:ext cx="577215" cy="153035"/>
          </a:xfrm>
          <a:prstGeom prst="straightConnector1">
            <a:avLst/>
          </a:prstGeom>
          <a:ln w="28575" cmpd="sng">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3773805" y="4501515"/>
            <a:ext cx="1668780" cy="645160"/>
          </a:xfrm>
          <a:prstGeom prst="rect">
            <a:avLst/>
          </a:prstGeom>
          <a:noFill/>
        </p:spPr>
        <p:txBody>
          <a:bodyPr wrap="none" rtlCol="0">
            <a:spAutoFit/>
          </a:bodyPr>
          <a:p>
            <a:pPr algn="ctr"/>
            <a:r>
              <a:rPr lang="en-US" altLang="zh-CN">
                <a:solidFill>
                  <a:schemeClr val="bg2">
                    <a:lumMod val="50000"/>
                  </a:schemeClr>
                </a:solidFill>
              </a:rPr>
              <a:t>Cross-domain </a:t>
            </a:r>
            <a:endParaRPr lang="en-US" altLang="zh-CN">
              <a:solidFill>
                <a:schemeClr val="bg2">
                  <a:lumMod val="50000"/>
                </a:schemeClr>
              </a:solidFill>
            </a:endParaRPr>
          </a:p>
          <a:p>
            <a:pPr algn="ctr"/>
            <a:r>
              <a:rPr lang="en-US" altLang="zh-CN">
                <a:solidFill>
                  <a:schemeClr val="bg2">
                    <a:lumMod val="50000"/>
                  </a:schemeClr>
                </a:solidFill>
              </a:rPr>
              <a:t>Negative</a:t>
            </a:r>
            <a:endParaRPr lang="en-US" altLang="zh-CN">
              <a:solidFill>
                <a:schemeClr val="bg2">
                  <a:lumMod val="50000"/>
                </a:schemeClr>
              </a:solidFill>
            </a:endParaRPr>
          </a:p>
        </p:txBody>
      </p:sp>
      <p:cxnSp>
        <p:nvCxnSpPr>
          <p:cNvPr id="72" name="直接箭头连接符 71"/>
          <p:cNvCxnSpPr>
            <a:stCxn id="54" idx="5"/>
          </p:cNvCxnSpPr>
          <p:nvPr/>
        </p:nvCxnSpPr>
        <p:spPr>
          <a:xfrm>
            <a:off x="3164205" y="5158105"/>
            <a:ext cx="1223645" cy="290830"/>
          </a:xfrm>
          <a:prstGeom prst="straightConnector1">
            <a:avLst/>
          </a:prstGeom>
          <a:ln w="28575" cmpd="sng">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五角星 72"/>
          <p:cNvSpPr/>
          <p:nvPr/>
        </p:nvSpPr>
        <p:spPr>
          <a:xfrm>
            <a:off x="3700780" y="4738370"/>
            <a:ext cx="309245" cy="299720"/>
          </a:xfrm>
          <a:prstGeom prst="star5">
            <a:avLst/>
          </a:prstGeom>
          <a:gradFill>
            <a:gsLst>
              <a:gs pos="0">
                <a:srgbClr val="FE4444">
                  <a:alpha val="28000"/>
                </a:srgbClr>
              </a:gs>
              <a:gs pos="100000">
                <a:srgbClr val="832B2B"/>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3" name="组合 82"/>
          <p:cNvGrpSpPr/>
          <p:nvPr/>
        </p:nvGrpSpPr>
        <p:grpSpPr>
          <a:xfrm>
            <a:off x="5313045" y="4366260"/>
            <a:ext cx="1697355" cy="824230"/>
            <a:chOff x="6992" y="5457"/>
            <a:chExt cx="2673" cy="1298"/>
          </a:xfrm>
        </p:grpSpPr>
        <p:sp>
          <p:nvSpPr>
            <p:cNvPr id="84" name="上弧形箭头 83"/>
            <p:cNvSpPr/>
            <p:nvPr/>
          </p:nvSpPr>
          <p:spPr>
            <a:xfrm>
              <a:off x="6992" y="6003"/>
              <a:ext cx="2673" cy="628"/>
            </a:xfrm>
            <a:prstGeom prst="curved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85" name="文本框 84"/>
            <p:cNvSpPr txBox="1"/>
            <p:nvPr/>
          </p:nvSpPr>
          <p:spPr>
            <a:xfrm>
              <a:off x="7322" y="5457"/>
              <a:ext cx="2014" cy="580"/>
            </a:xfrm>
            <a:prstGeom prst="rect">
              <a:avLst/>
            </a:prstGeom>
            <a:noFill/>
          </p:spPr>
          <p:txBody>
            <a:bodyPr wrap="none" rtlCol="0">
              <a:spAutoFit/>
            </a:bodyPr>
            <a:p>
              <a:r>
                <a:rPr lang="en-US" altLang="zh-CN"/>
                <a:t>Fed-Triplet</a:t>
              </a:r>
              <a:endParaRPr lang="en-US" altLang="zh-CN"/>
            </a:p>
          </p:txBody>
        </p:sp>
        <p:sp>
          <p:nvSpPr>
            <p:cNvPr id="86" name="文本框 85"/>
            <p:cNvSpPr txBox="1"/>
            <p:nvPr/>
          </p:nvSpPr>
          <p:spPr>
            <a:xfrm>
              <a:off x="7264" y="6175"/>
              <a:ext cx="2128" cy="580"/>
            </a:xfrm>
            <a:prstGeom prst="rect">
              <a:avLst/>
            </a:prstGeom>
            <a:noFill/>
          </p:spPr>
          <p:txBody>
            <a:bodyPr wrap="none" rtlCol="0">
              <a:spAutoFit/>
            </a:bodyPr>
            <a:p>
              <a:pPr algn="l"/>
              <a:r>
                <a:rPr lang="en-US" altLang="zh-CN">
                  <a:sym typeface="+mn-ea"/>
                </a:rPr>
                <a:t>LEARNING</a:t>
              </a:r>
              <a:endParaRPr lang="en-US" altLang="zh-CN"/>
            </a:p>
          </p:txBody>
        </p:sp>
      </p:grpSp>
      <p:sp>
        <p:nvSpPr>
          <p:cNvPr id="102" name="椭圆 101"/>
          <p:cNvSpPr/>
          <p:nvPr/>
        </p:nvSpPr>
        <p:spPr>
          <a:xfrm>
            <a:off x="7162800" y="4970145"/>
            <a:ext cx="220345" cy="220345"/>
          </a:xfrm>
          <a:prstGeom prst="ellipse">
            <a:avLst/>
          </a:prstGeom>
          <a:gradFill>
            <a:gsLst>
              <a:gs pos="0">
                <a:srgbClr val="007BD3"/>
              </a:gs>
              <a:gs pos="100000">
                <a:srgbClr val="03437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椭圆 102"/>
          <p:cNvSpPr/>
          <p:nvPr/>
        </p:nvSpPr>
        <p:spPr>
          <a:xfrm>
            <a:off x="8816975" y="3997325"/>
            <a:ext cx="220345" cy="220345"/>
          </a:xfrm>
          <a:prstGeom prst="ellipse">
            <a:avLst/>
          </a:prstGeom>
          <a:gradFill>
            <a:gsLst>
              <a:gs pos="0">
                <a:srgbClr val="FE4444"/>
              </a:gs>
              <a:gs pos="100000">
                <a:srgbClr val="832B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椭圆 103"/>
          <p:cNvSpPr/>
          <p:nvPr/>
        </p:nvSpPr>
        <p:spPr>
          <a:xfrm>
            <a:off x="8595995" y="5257165"/>
            <a:ext cx="220345" cy="220345"/>
          </a:xfrm>
          <a:prstGeom prst="ellipse">
            <a:avLst/>
          </a:prstGeom>
          <a:gradFill>
            <a:gsLst>
              <a:gs pos="0">
                <a:srgbClr val="14CD68"/>
              </a:gs>
              <a:gs pos="100000">
                <a:srgbClr val="0B6E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文本框 104"/>
          <p:cNvSpPr txBox="1"/>
          <p:nvPr/>
        </p:nvSpPr>
        <p:spPr>
          <a:xfrm>
            <a:off x="6819265" y="4601845"/>
            <a:ext cx="906780" cy="368300"/>
          </a:xfrm>
          <a:prstGeom prst="rect">
            <a:avLst/>
          </a:prstGeom>
          <a:noFill/>
        </p:spPr>
        <p:txBody>
          <a:bodyPr wrap="none" rtlCol="0">
            <a:spAutoFit/>
          </a:bodyPr>
          <a:p>
            <a:r>
              <a:rPr lang="en-US" altLang="zh-CN"/>
              <a:t>Anchor</a:t>
            </a:r>
            <a:endParaRPr lang="en-US" altLang="zh-CN"/>
          </a:p>
        </p:txBody>
      </p:sp>
      <p:sp>
        <p:nvSpPr>
          <p:cNvPr id="106" name="文本框 105"/>
          <p:cNvSpPr txBox="1"/>
          <p:nvPr/>
        </p:nvSpPr>
        <p:spPr>
          <a:xfrm>
            <a:off x="7892415" y="3760470"/>
            <a:ext cx="1084580" cy="368300"/>
          </a:xfrm>
          <a:prstGeom prst="rect">
            <a:avLst/>
          </a:prstGeom>
          <a:noFill/>
        </p:spPr>
        <p:txBody>
          <a:bodyPr wrap="none" rtlCol="0">
            <a:spAutoFit/>
          </a:bodyPr>
          <a:p>
            <a:r>
              <a:rPr lang="en-US" altLang="zh-CN"/>
              <a:t>Negative</a:t>
            </a:r>
            <a:endParaRPr lang="en-US" altLang="zh-CN"/>
          </a:p>
        </p:txBody>
      </p:sp>
      <p:sp>
        <p:nvSpPr>
          <p:cNvPr id="107" name="文本框 106"/>
          <p:cNvSpPr txBox="1"/>
          <p:nvPr/>
        </p:nvSpPr>
        <p:spPr>
          <a:xfrm>
            <a:off x="8595995" y="5448935"/>
            <a:ext cx="982980" cy="368300"/>
          </a:xfrm>
          <a:prstGeom prst="rect">
            <a:avLst/>
          </a:prstGeom>
          <a:noFill/>
        </p:spPr>
        <p:txBody>
          <a:bodyPr wrap="none" rtlCol="0">
            <a:spAutoFit/>
          </a:bodyPr>
          <a:p>
            <a:r>
              <a:rPr lang="en-US" altLang="zh-CN"/>
              <a:t>Positive</a:t>
            </a:r>
            <a:endParaRPr lang="en-US" altLang="zh-CN"/>
          </a:p>
        </p:txBody>
      </p:sp>
      <p:cxnSp>
        <p:nvCxnSpPr>
          <p:cNvPr id="108" name="直接箭头连接符 107"/>
          <p:cNvCxnSpPr>
            <a:stCxn id="102" idx="6"/>
          </p:cNvCxnSpPr>
          <p:nvPr/>
        </p:nvCxnSpPr>
        <p:spPr>
          <a:xfrm flipV="1">
            <a:off x="7383145" y="4115435"/>
            <a:ext cx="1830705" cy="96520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a:stCxn id="102" idx="6"/>
          </p:cNvCxnSpPr>
          <p:nvPr/>
        </p:nvCxnSpPr>
        <p:spPr>
          <a:xfrm>
            <a:off x="7383145" y="5080635"/>
            <a:ext cx="663575" cy="20193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stCxn id="102" idx="6"/>
          </p:cNvCxnSpPr>
          <p:nvPr/>
        </p:nvCxnSpPr>
        <p:spPr>
          <a:xfrm flipV="1">
            <a:off x="7383145" y="4899660"/>
            <a:ext cx="1290955" cy="180975"/>
          </a:xfrm>
          <a:prstGeom prst="straightConnector1">
            <a:avLst/>
          </a:prstGeom>
          <a:ln w="28575" cmpd="sng">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7960360" y="4501515"/>
            <a:ext cx="1668780" cy="645160"/>
          </a:xfrm>
          <a:prstGeom prst="rect">
            <a:avLst/>
          </a:prstGeom>
          <a:noFill/>
        </p:spPr>
        <p:txBody>
          <a:bodyPr wrap="none" rtlCol="0">
            <a:spAutoFit/>
          </a:bodyPr>
          <a:p>
            <a:pPr algn="ctr"/>
            <a:r>
              <a:rPr lang="en-US" altLang="zh-CN">
                <a:solidFill>
                  <a:schemeClr val="bg2">
                    <a:lumMod val="50000"/>
                  </a:schemeClr>
                </a:solidFill>
              </a:rPr>
              <a:t>Cross-domain </a:t>
            </a:r>
            <a:endParaRPr lang="en-US" altLang="zh-CN">
              <a:solidFill>
                <a:schemeClr val="bg2">
                  <a:lumMod val="50000"/>
                </a:schemeClr>
              </a:solidFill>
            </a:endParaRPr>
          </a:p>
          <a:p>
            <a:pPr algn="ctr"/>
            <a:r>
              <a:rPr lang="en-US" altLang="zh-CN">
                <a:solidFill>
                  <a:schemeClr val="bg2">
                    <a:lumMod val="50000"/>
                  </a:schemeClr>
                </a:solidFill>
              </a:rPr>
              <a:t>Negative</a:t>
            </a:r>
            <a:endParaRPr lang="en-US" altLang="zh-CN">
              <a:solidFill>
                <a:schemeClr val="bg2">
                  <a:lumMod val="50000"/>
                </a:schemeClr>
              </a:solidFill>
            </a:endParaRPr>
          </a:p>
        </p:txBody>
      </p:sp>
      <p:cxnSp>
        <p:nvCxnSpPr>
          <p:cNvPr id="112" name="直接箭头连接符 111"/>
          <p:cNvCxnSpPr>
            <a:stCxn id="102" idx="5"/>
          </p:cNvCxnSpPr>
          <p:nvPr/>
        </p:nvCxnSpPr>
        <p:spPr>
          <a:xfrm>
            <a:off x="7350760" y="5158105"/>
            <a:ext cx="666115" cy="202565"/>
          </a:xfrm>
          <a:prstGeom prst="straightConnector1">
            <a:avLst/>
          </a:prstGeom>
          <a:ln w="28575" cmpd="sng">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3" name="五角星 112"/>
          <p:cNvSpPr/>
          <p:nvPr/>
        </p:nvSpPr>
        <p:spPr>
          <a:xfrm>
            <a:off x="7887335" y="4738370"/>
            <a:ext cx="309245" cy="299720"/>
          </a:xfrm>
          <a:prstGeom prst="star5">
            <a:avLst/>
          </a:prstGeom>
          <a:gradFill>
            <a:gsLst>
              <a:gs pos="0">
                <a:srgbClr val="FE4444">
                  <a:alpha val="28000"/>
                </a:srgbClr>
              </a:gs>
              <a:gs pos="100000">
                <a:srgbClr val="832B2B"/>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2"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2"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par>
                                <p:cTn id="19" presetID="3" presetClass="entr" presetSubtype="10" fill="hold" grpId="2"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2"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2"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par>
                          <p:cTn id="28" fill="hold">
                            <p:stCondLst>
                              <p:cond delay="500"/>
                            </p:stCondLst>
                            <p:childTnLst>
                              <p:par>
                                <p:cTn id="29" presetID="3" presetClass="entr" presetSubtype="1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par>
                          <p:cTn id="35" fill="hold">
                            <p:stCondLst>
                              <p:cond delay="1000"/>
                            </p:stCondLst>
                            <p:childTnLst>
                              <p:par>
                                <p:cTn id="36" presetID="3" presetClass="entr" presetSubtype="1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childTnLst>
                          </p:cTn>
                        </p:par>
                        <p:par>
                          <p:cTn id="39" fill="hold">
                            <p:stCondLst>
                              <p:cond delay="1500"/>
                            </p:stCondLst>
                            <p:childTnLst>
                              <p:par>
                                <p:cTn id="40" presetID="3" presetClass="entr" presetSubtype="1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par>
                          <p:cTn id="58" fill="hold">
                            <p:stCondLst>
                              <p:cond delay="2000"/>
                            </p:stCondLst>
                            <p:childTnLst>
                              <p:par>
                                <p:cTn id="59" presetID="0" presetClass="path" presetSubtype="0" accel="50000" decel="50000" fill="hold" grpId="1" nodeType="afterEffect">
                                  <p:stCondLst>
                                    <p:cond delay="0"/>
                                  </p:stCondLst>
                                  <p:childTnLst>
                                    <p:animMotion origin="layout" path="M 0 0 L 0.0683854 -0.00287037 " pathEditMode="relative" ptsTypes="">
                                      <p:cBhvr>
                                        <p:cTn id="60" dur="2000" fill="hold"/>
                                        <p:tgtEl>
                                          <p:spTgt spid="20"/>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0 0 L 0.0683854 -0.00287037 " pathEditMode="relative" ptsTypes="">
                                      <p:cBhvr>
                                        <p:cTn id="62" dur="2000" fill="hold"/>
                                        <p:tgtEl>
                                          <p:spTgt spid="17"/>
                                        </p:tgtEl>
                                        <p:attrNameLst>
                                          <p:attrName>ppt_x</p:attrName>
                                          <p:attrName>ppt_y</p:attrName>
                                        </p:attrNameLst>
                                      </p:cBhvr>
                                    </p:animMotion>
                                  </p:childTnLst>
                                </p:cTn>
                              </p:par>
                              <p:par>
                                <p:cTn id="63" presetID="0" presetClass="path" presetSubtype="0" accel="50000" decel="50000" fill="hold" grpId="1" nodeType="withEffect">
                                  <p:stCondLst>
                                    <p:cond delay="0"/>
                                  </p:stCondLst>
                                  <p:childTnLst>
                                    <p:animMotion origin="layout" path="M 0 0 L -0.0683854 0 " pathEditMode="relative" ptsTypes="">
                                      <p:cBhvr>
                                        <p:cTn id="64" dur="2000" fill="hold"/>
                                        <p:tgtEl>
                                          <p:spTgt spid="18"/>
                                        </p:tgtEl>
                                        <p:attrNameLst>
                                          <p:attrName>ppt_x</p:attrName>
                                          <p:attrName>ppt_y</p:attrName>
                                        </p:attrNameLst>
                                      </p:cBhvr>
                                    </p:animMotion>
                                  </p:childTnLst>
                                </p:cTn>
                              </p:par>
                              <p:par>
                                <p:cTn id="65" presetID="0" presetClass="path" presetSubtype="0" accel="50000" decel="50000" fill="hold" grpId="1" nodeType="withEffect">
                                  <p:stCondLst>
                                    <p:cond delay="0"/>
                                  </p:stCondLst>
                                  <p:childTnLst>
                                    <p:animMotion origin="layout" path="M 0 0 L -0.0683854 0 " pathEditMode="relative" ptsTypes="">
                                      <p:cBhvr>
                                        <p:cTn id="66" dur="2000" fill="hold"/>
                                        <p:tgtEl>
                                          <p:spTgt spid="21"/>
                                        </p:tgtEl>
                                        <p:attrNameLst>
                                          <p:attrName>ppt_x</p:attrName>
                                          <p:attrName>ppt_y</p:attrName>
                                        </p:attrNameLst>
                                      </p:cBhvr>
                                    </p:animMotion>
                                  </p:childTnLst>
                                </p:cTn>
                              </p:par>
                            </p:childTnLst>
                          </p:cTn>
                        </p:par>
                        <p:par>
                          <p:cTn id="67" fill="hold">
                            <p:stCondLst>
                              <p:cond delay="4000"/>
                            </p:stCondLst>
                            <p:childTnLst>
                              <p:par>
                                <p:cTn id="68" presetID="3" presetClass="entr" presetSubtype="1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linds(horizontal)">
                                      <p:cBhvr>
                                        <p:cTn id="70" dur="500"/>
                                        <p:tgtEl>
                                          <p:spTgt spid="22"/>
                                        </p:tgtEl>
                                      </p:cBhvr>
                                    </p:animEffect>
                                  </p:childTnLst>
                                </p:cTn>
                              </p:par>
                              <p:par>
                                <p:cTn id="71" presetID="3" presetClass="entr" presetSubtype="1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linds(horizontal)">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blinds(horizontal)">
                                      <p:cBhvr>
                                        <p:cTn id="78" dur="500"/>
                                        <p:tgtEl>
                                          <p:spTgt spid="52"/>
                                        </p:tgtEl>
                                      </p:cBhvr>
                                    </p:animEffect>
                                  </p:childTnLst>
                                </p:cTn>
                              </p:par>
                            </p:childTnLst>
                          </p:cTn>
                        </p:par>
                        <p:par>
                          <p:cTn id="79" fill="hold">
                            <p:stCondLst>
                              <p:cond delay="500"/>
                            </p:stCondLst>
                            <p:childTnLst>
                              <p:par>
                                <p:cTn id="80" presetID="3" presetClass="entr" presetSubtype="10"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blinds(horizontal)">
                                      <p:cBhvr>
                                        <p:cTn id="82" dur="500"/>
                                        <p:tgtEl>
                                          <p:spTgt spid="57"/>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blinds(horizontal)">
                                      <p:cBhvr>
                                        <p:cTn id="85" dur="500"/>
                                        <p:tgtEl>
                                          <p:spTgt spid="54"/>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blinds(horizontal)">
                                      <p:cBhvr>
                                        <p:cTn id="88" dur="500"/>
                                        <p:tgtEl>
                                          <p:spTgt spid="6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blinds(horizontal)">
                                      <p:cBhvr>
                                        <p:cTn id="91" dur="500"/>
                                        <p:tgtEl>
                                          <p:spTgt spid="55"/>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blinds(horizontal)">
                                      <p:cBhvr>
                                        <p:cTn id="94" dur="500"/>
                                        <p:tgtEl>
                                          <p:spTgt spid="67"/>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blinds(horizontal)">
                                      <p:cBhvr>
                                        <p:cTn id="97" dur="500"/>
                                        <p:tgtEl>
                                          <p:spTgt spid="56"/>
                                        </p:tgtEl>
                                      </p:cBhvr>
                                    </p:animEffect>
                                  </p:childTnLst>
                                </p:cTn>
                              </p:par>
                              <p:par>
                                <p:cTn id="98" presetID="3" presetClass="entr" presetSubtype="10" fill="hold"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blinds(horizontal)">
                                      <p:cBhvr>
                                        <p:cTn id="100" dur="500"/>
                                        <p:tgtEl>
                                          <p:spTgt spid="68"/>
                                        </p:tgtEl>
                                      </p:cBhvr>
                                    </p:animEffect>
                                  </p:childTnLst>
                                </p:cTn>
                              </p:par>
                              <p:par>
                                <p:cTn id="101" presetID="3" presetClass="entr" presetSubtype="10"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blinds(horizontal)">
                                      <p:cBhvr>
                                        <p:cTn id="103" dur="500"/>
                                        <p:tgtEl>
                                          <p:spTgt spid="69"/>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xit" presetSubtype="10" fill="hold" grpId="1" nodeType="clickEffect">
                                  <p:stCondLst>
                                    <p:cond delay="0"/>
                                  </p:stCondLst>
                                  <p:childTnLst>
                                    <p:animEffect transition="out" filter="blinds(horizontal)">
                                      <p:cBhvr>
                                        <p:cTn id="107" dur="500"/>
                                        <p:tgtEl>
                                          <p:spTgt spid="66"/>
                                        </p:tgtEl>
                                      </p:cBhvr>
                                    </p:animEffect>
                                    <p:set>
                                      <p:cBhvr>
                                        <p:cTn id="108" dur="1" fill="hold">
                                          <p:stCondLst>
                                            <p:cond delay="499"/>
                                          </p:stCondLst>
                                        </p:cTn>
                                        <p:tgtEl>
                                          <p:spTgt spid="66"/>
                                        </p:tgtEl>
                                        <p:attrNameLst>
                                          <p:attrName>style.visibility</p:attrName>
                                        </p:attrNameLst>
                                      </p:cBhvr>
                                      <p:to>
                                        <p:strVal val="hidden"/>
                                      </p:to>
                                    </p:set>
                                  </p:childTnLst>
                                </p:cTn>
                              </p:par>
                              <p:par>
                                <p:cTn id="109" presetID="3" presetClass="exit" presetSubtype="10" fill="hold" grpId="1" nodeType="withEffect">
                                  <p:stCondLst>
                                    <p:cond delay="0"/>
                                  </p:stCondLst>
                                  <p:childTnLst>
                                    <p:animEffect transition="out" filter="blinds(horizontal)">
                                      <p:cBhvr>
                                        <p:cTn id="110" dur="500"/>
                                        <p:tgtEl>
                                          <p:spTgt spid="55"/>
                                        </p:tgtEl>
                                      </p:cBhvr>
                                    </p:animEffect>
                                    <p:set>
                                      <p:cBhvr>
                                        <p:cTn id="111" dur="1" fill="hold">
                                          <p:stCondLst>
                                            <p:cond delay="499"/>
                                          </p:stCondLst>
                                        </p:cTn>
                                        <p:tgtEl>
                                          <p:spTgt spid="55"/>
                                        </p:tgtEl>
                                        <p:attrNameLst>
                                          <p:attrName>style.visibility</p:attrName>
                                        </p:attrNameLst>
                                      </p:cBhvr>
                                      <p:to>
                                        <p:strVal val="hidden"/>
                                      </p:to>
                                    </p:set>
                                  </p:childTnLst>
                                </p:cTn>
                              </p:par>
                              <p:par>
                                <p:cTn id="112" presetID="3" presetClass="exit" presetSubtype="10" fill="hold" nodeType="withEffect">
                                  <p:stCondLst>
                                    <p:cond delay="0"/>
                                  </p:stCondLst>
                                  <p:childTnLst>
                                    <p:animEffect transition="out" filter="blinds(horizontal)">
                                      <p:cBhvr>
                                        <p:cTn id="113" dur="500"/>
                                        <p:tgtEl>
                                          <p:spTgt spid="68"/>
                                        </p:tgtEl>
                                      </p:cBhvr>
                                    </p:animEffect>
                                    <p:set>
                                      <p:cBhvr>
                                        <p:cTn id="114" dur="1" fill="hold">
                                          <p:stCondLst>
                                            <p:cond delay="499"/>
                                          </p:stCondLst>
                                        </p:cTn>
                                        <p:tgtEl>
                                          <p:spTgt spid="68"/>
                                        </p:tgtEl>
                                        <p:attrNameLst>
                                          <p:attrName>style.visibility</p:attrName>
                                        </p:attrNameLst>
                                      </p:cBhvr>
                                      <p:to>
                                        <p:strVal val="hidden"/>
                                      </p:to>
                                    </p:set>
                                  </p:childTnLst>
                                </p:cTn>
                              </p:par>
                              <p:par>
                                <p:cTn id="115" presetID="3" presetClass="exit" presetSubtype="10" fill="hold" nodeType="withEffect">
                                  <p:stCondLst>
                                    <p:cond delay="0"/>
                                  </p:stCondLst>
                                  <p:childTnLst>
                                    <p:animEffect transition="out" filter="blinds(horizontal)">
                                      <p:cBhvr>
                                        <p:cTn id="116" dur="500"/>
                                        <p:tgtEl>
                                          <p:spTgt spid="69"/>
                                        </p:tgtEl>
                                      </p:cBhvr>
                                    </p:animEffect>
                                    <p:set>
                                      <p:cBhvr>
                                        <p:cTn id="117" dur="1" fill="hold">
                                          <p:stCondLst>
                                            <p:cond delay="499"/>
                                          </p:stCondLst>
                                        </p:cTn>
                                        <p:tgtEl>
                                          <p:spTgt spid="69"/>
                                        </p:tgtEl>
                                        <p:attrNameLst>
                                          <p:attrName>style.visibility</p:attrName>
                                        </p:attrNameLst>
                                      </p:cBhvr>
                                      <p:to>
                                        <p:strVal val="hidden"/>
                                      </p:to>
                                    </p:set>
                                  </p:childTnLst>
                                </p:cTn>
                              </p:par>
                            </p:childTnLst>
                          </p:cTn>
                        </p:par>
                        <p:par>
                          <p:cTn id="118" fill="hold">
                            <p:stCondLst>
                              <p:cond delay="500"/>
                            </p:stCondLst>
                            <p:childTnLst>
                              <p:par>
                                <p:cTn id="119" presetID="3" presetClass="entr" presetSubtype="10" fill="hold" grpId="0" nodeType="afterEffect">
                                  <p:stCondLst>
                                    <p:cond delay="0"/>
                                  </p:stCondLst>
                                  <p:childTnLst>
                                    <p:set>
                                      <p:cBhvr>
                                        <p:cTn id="120" dur="1" fill="hold">
                                          <p:stCondLst>
                                            <p:cond delay="0"/>
                                          </p:stCondLst>
                                        </p:cTn>
                                        <p:tgtEl>
                                          <p:spTgt spid="73"/>
                                        </p:tgtEl>
                                        <p:attrNameLst>
                                          <p:attrName>style.visibility</p:attrName>
                                        </p:attrNameLst>
                                      </p:cBhvr>
                                      <p:to>
                                        <p:strVal val="visible"/>
                                      </p:to>
                                    </p:set>
                                    <p:animEffect transition="in" filter="blinds(horizontal)">
                                      <p:cBhvr>
                                        <p:cTn id="121" dur="500"/>
                                        <p:tgtEl>
                                          <p:spTgt spid="73"/>
                                        </p:tgtEl>
                                      </p:cBhvr>
                                    </p:animEffect>
                                  </p:childTnLst>
                                </p:cTn>
                              </p:par>
                              <p:par>
                                <p:cTn id="122" presetID="3" presetClass="entr" presetSubtype="10" fill="hold" nodeType="with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blinds(horizontal)">
                                      <p:cBhvr>
                                        <p:cTn id="124" dur="500"/>
                                        <p:tgtEl>
                                          <p:spTgt spid="70"/>
                                        </p:tgtEl>
                                      </p:cBhvr>
                                    </p:animEffect>
                                  </p:childTnLst>
                                </p:cTn>
                              </p:par>
                              <p:par>
                                <p:cTn id="125" presetID="3" presetClass="entr" presetSubtype="10" fill="hold" nodeType="withEffect">
                                  <p:stCondLst>
                                    <p:cond delay="0"/>
                                  </p:stCondLst>
                                  <p:childTnLst>
                                    <p:set>
                                      <p:cBhvr>
                                        <p:cTn id="126" dur="1" fill="hold">
                                          <p:stCondLst>
                                            <p:cond delay="0"/>
                                          </p:stCondLst>
                                        </p:cTn>
                                        <p:tgtEl>
                                          <p:spTgt spid="72"/>
                                        </p:tgtEl>
                                        <p:attrNameLst>
                                          <p:attrName>style.visibility</p:attrName>
                                        </p:attrNameLst>
                                      </p:cBhvr>
                                      <p:to>
                                        <p:strVal val="visible"/>
                                      </p:to>
                                    </p:set>
                                    <p:animEffect transition="in" filter="blinds(horizontal)">
                                      <p:cBhvr>
                                        <p:cTn id="127" dur="500"/>
                                        <p:tgtEl>
                                          <p:spTgt spid="72"/>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blinds(horizontal)">
                                      <p:cBhvr>
                                        <p:cTn id="130" dur="500"/>
                                        <p:tgtEl>
                                          <p:spTgt spid="71"/>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2" nodeType="clickEffect">
                                  <p:stCondLst>
                                    <p:cond delay="0"/>
                                  </p:stCondLst>
                                  <p:childTnLst>
                                    <p:set>
                                      <p:cBhvr>
                                        <p:cTn id="134" dur="1" fill="hold">
                                          <p:stCondLst>
                                            <p:cond delay="0"/>
                                          </p:stCondLst>
                                        </p:cTn>
                                        <p:tgtEl>
                                          <p:spTgt spid="66"/>
                                        </p:tgtEl>
                                        <p:attrNameLst>
                                          <p:attrName>style.visibility</p:attrName>
                                        </p:attrNameLst>
                                      </p:cBhvr>
                                      <p:to>
                                        <p:strVal val="visible"/>
                                      </p:to>
                                    </p:set>
                                    <p:animEffect transition="in" filter="blinds(horizontal)">
                                      <p:cBhvr>
                                        <p:cTn id="135" dur="500"/>
                                        <p:tgtEl>
                                          <p:spTgt spid="66"/>
                                        </p:tgtEl>
                                      </p:cBhvr>
                                    </p:animEffect>
                                  </p:childTnLst>
                                </p:cTn>
                              </p:par>
                              <p:par>
                                <p:cTn id="136" presetID="3" presetClass="entr" presetSubtype="10" fill="hold" grpId="2" nodeType="with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blinds(horizontal)">
                                      <p:cBhvr>
                                        <p:cTn id="138" dur="500"/>
                                        <p:tgtEl>
                                          <p:spTgt spid="55"/>
                                        </p:tgtEl>
                                      </p:cBhvr>
                                    </p:animEffect>
                                  </p:childTnLst>
                                </p:cTn>
                              </p:par>
                              <p:par>
                                <p:cTn id="139" presetID="3" presetClass="entr" presetSubtype="10" fill="hold" nodeType="with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blinds(horizontal)">
                                      <p:cBhvr>
                                        <p:cTn id="141" dur="500"/>
                                        <p:tgtEl>
                                          <p:spTgt spid="68"/>
                                        </p:tgtEl>
                                      </p:cBhvr>
                                    </p:animEffect>
                                  </p:childTnLst>
                                </p:cTn>
                              </p:par>
                              <p:par>
                                <p:cTn id="142" presetID="3" presetClass="entr" presetSubtype="10" fill="hold" nodeType="with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blinds(horizontal)">
                                      <p:cBhvr>
                                        <p:cTn id="144" dur="500"/>
                                        <p:tgtEl>
                                          <p:spTgt spid="69"/>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nodeType="clickEffect">
                                  <p:stCondLst>
                                    <p:cond delay="0"/>
                                  </p:stCondLst>
                                  <p:childTnLst>
                                    <p:set>
                                      <p:cBhvr>
                                        <p:cTn id="148" dur="1" fill="hold">
                                          <p:stCondLst>
                                            <p:cond delay="0"/>
                                          </p:stCondLst>
                                        </p:cTn>
                                        <p:tgtEl>
                                          <p:spTgt spid="83"/>
                                        </p:tgtEl>
                                        <p:attrNameLst>
                                          <p:attrName>style.visibility</p:attrName>
                                        </p:attrNameLst>
                                      </p:cBhvr>
                                      <p:to>
                                        <p:strVal val="visible"/>
                                      </p:to>
                                    </p:set>
                                    <p:animEffect transition="in" filter="blinds(horizontal)">
                                      <p:cBhvr>
                                        <p:cTn id="149" dur="500"/>
                                        <p:tgtEl>
                                          <p:spTgt spid="83"/>
                                        </p:tgtEl>
                                      </p:cBhvr>
                                    </p:animEffect>
                                  </p:childTnLst>
                                </p:cTn>
                              </p:par>
                            </p:childTnLst>
                          </p:cTn>
                        </p:par>
                        <p:par>
                          <p:cTn id="150" fill="hold">
                            <p:stCondLst>
                              <p:cond delay="500"/>
                            </p:stCondLst>
                            <p:childTnLst>
                              <p:par>
                                <p:cTn id="151" presetID="3" presetClass="entr" presetSubtype="10" fill="hold" grpId="0" nodeType="afterEffect">
                                  <p:stCondLst>
                                    <p:cond delay="0"/>
                                  </p:stCondLst>
                                  <p:childTnLst>
                                    <p:set>
                                      <p:cBhvr>
                                        <p:cTn id="152" dur="1" fill="hold">
                                          <p:stCondLst>
                                            <p:cond delay="0"/>
                                          </p:stCondLst>
                                        </p:cTn>
                                        <p:tgtEl>
                                          <p:spTgt spid="105"/>
                                        </p:tgtEl>
                                        <p:attrNameLst>
                                          <p:attrName>style.visibility</p:attrName>
                                        </p:attrNameLst>
                                      </p:cBhvr>
                                      <p:to>
                                        <p:strVal val="visible"/>
                                      </p:to>
                                    </p:set>
                                    <p:animEffect transition="in" filter="blinds(horizontal)">
                                      <p:cBhvr>
                                        <p:cTn id="153" dur="500"/>
                                        <p:tgtEl>
                                          <p:spTgt spid="105"/>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102"/>
                                        </p:tgtEl>
                                        <p:attrNameLst>
                                          <p:attrName>style.visibility</p:attrName>
                                        </p:attrNameLst>
                                      </p:cBhvr>
                                      <p:to>
                                        <p:strVal val="visible"/>
                                      </p:to>
                                    </p:set>
                                    <p:animEffect transition="in" filter="blinds(horizontal)">
                                      <p:cBhvr>
                                        <p:cTn id="156" dur="500"/>
                                        <p:tgtEl>
                                          <p:spTgt spid="102"/>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106"/>
                                        </p:tgtEl>
                                        <p:attrNameLst>
                                          <p:attrName>style.visibility</p:attrName>
                                        </p:attrNameLst>
                                      </p:cBhvr>
                                      <p:to>
                                        <p:strVal val="visible"/>
                                      </p:to>
                                    </p:set>
                                    <p:animEffect transition="in" filter="blinds(horizontal)">
                                      <p:cBhvr>
                                        <p:cTn id="159" dur="500"/>
                                        <p:tgtEl>
                                          <p:spTgt spid="106"/>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103"/>
                                        </p:tgtEl>
                                        <p:attrNameLst>
                                          <p:attrName>style.visibility</p:attrName>
                                        </p:attrNameLst>
                                      </p:cBhvr>
                                      <p:to>
                                        <p:strVal val="visible"/>
                                      </p:to>
                                    </p:set>
                                    <p:animEffect transition="in" filter="blinds(horizontal)">
                                      <p:cBhvr>
                                        <p:cTn id="162" dur="500"/>
                                        <p:tgtEl>
                                          <p:spTgt spid="103"/>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113"/>
                                        </p:tgtEl>
                                        <p:attrNameLst>
                                          <p:attrName>style.visibility</p:attrName>
                                        </p:attrNameLst>
                                      </p:cBhvr>
                                      <p:to>
                                        <p:strVal val="visible"/>
                                      </p:to>
                                    </p:set>
                                    <p:animEffect transition="in" filter="blinds(horizontal)">
                                      <p:cBhvr>
                                        <p:cTn id="165" dur="500"/>
                                        <p:tgtEl>
                                          <p:spTgt spid="113"/>
                                        </p:tgtEl>
                                      </p:cBhvr>
                                    </p:animEffect>
                                  </p:childTnLst>
                                </p:cTn>
                              </p:par>
                              <p:par>
                                <p:cTn id="166" presetID="3" presetClass="entr" presetSubtype="10" fill="hold" grpId="0" nodeType="withEffect">
                                  <p:stCondLst>
                                    <p:cond delay="0"/>
                                  </p:stCondLst>
                                  <p:childTnLst>
                                    <p:set>
                                      <p:cBhvr>
                                        <p:cTn id="167" dur="1" fill="hold">
                                          <p:stCondLst>
                                            <p:cond delay="0"/>
                                          </p:stCondLst>
                                        </p:cTn>
                                        <p:tgtEl>
                                          <p:spTgt spid="111"/>
                                        </p:tgtEl>
                                        <p:attrNameLst>
                                          <p:attrName>style.visibility</p:attrName>
                                        </p:attrNameLst>
                                      </p:cBhvr>
                                      <p:to>
                                        <p:strVal val="visible"/>
                                      </p:to>
                                    </p:set>
                                    <p:animEffect transition="in" filter="blinds(horizontal)">
                                      <p:cBhvr>
                                        <p:cTn id="168" dur="500"/>
                                        <p:tgtEl>
                                          <p:spTgt spid="111"/>
                                        </p:tgtEl>
                                      </p:cBhvr>
                                    </p:animEffect>
                                  </p:childTnLst>
                                </p:cTn>
                              </p:par>
                              <p:par>
                                <p:cTn id="169" presetID="3" presetClass="entr" presetSubtype="10" fill="hold" grpId="0" nodeType="withEffect">
                                  <p:stCondLst>
                                    <p:cond delay="0"/>
                                  </p:stCondLst>
                                  <p:childTnLst>
                                    <p:set>
                                      <p:cBhvr>
                                        <p:cTn id="170" dur="1" fill="hold">
                                          <p:stCondLst>
                                            <p:cond delay="0"/>
                                          </p:stCondLst>
                                        </p:cTn>
                                        <p:tgtEl>
                                          <p:spTgt spid="104"/>
                                        </p:tgtEl>
                                        <p:attrNameLst>
                                          <p:attrName>style.visibility</p:attrName>
                                        </p:attrNameLst>
                                      </p:cBhvr>
                                      <p:to>
                                        <p:strVal val="visible"/>
                                      </p:to>
                                    </p:set>
                                    <p:animEffect transition="in" filter="blinds(horizontal)">
                                      <p:cBhvr>
                                        <p:cTn id="171" dur="500"/>
                                        <p:tgtEl>
                                          <p:spTgt spid="104"/>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107"/>
                                        </p:tgtEl>
                                        <p:attrNameLst>
                                          <p:attrName>style.visibility</p:attrName>
                                        </p:attrNameLst>
                                      </p:cBhvr>
                                      <p:to>
                                        <p:strVal val="visible"/>
                                      </p:to>
                                    </p:set>
                                    <p:animEffect transition="in" filter="blinds(horizontal)">
                                      <p:cBhvr>
                                        <p:cTn id="174" dur="500"/>
                                        <p:tgtEl>
                                          <p:spTgt spid="107"/>
                                        </p:tgtEl>
                                      </p:cBhvr>
                                    </p:animEffect>
                                  </p:childTnLst>
                                </p:cTn>
                              </p:par>
                            </p:childTnLst>
                          </p:cTn>
                        </p:par>
                        <p:par>
                          <p:cTn id="175" fill="hold">
                            <p:stCondLst>
                              <p:cond delay="1000"/>
                            </p:stCondLst>
                            <p:childTnLst>
                              <p:par>
                                <p:cTn id="176" presetID="0" presetClass="path" presetSubtype="0" accel="50000" decel="50000" fill="hold" grpId="1" nodeType="afterEffect">
                                  <p:stCondLst>
                                    <p:cond delay="0"/>
                                  </p:stCondLst>
                                  <p:childTnLst>
                                    <p:animMotion origin="layout" path="M 0 0 L 0.0330208 -0.00138889 " pathEditMode="relative" ptsTypes="">
                                      <p:cBhvr>
                                        <p:cTn id="177" dur="2000" fill="hold"/>
                                        <p:tgtEl>
                                          <p:spTgt spid="106"/>
                                        </p:tgtEl>
                                        <p:attrNameLst>
                                          <p:attrName>ppt_x</p:attrName>
                                          <p:attrName>ppt_y</p:attrName>
                                        </p:attrNameLst>
                                      </p:cBhvr>
                                    </p:animMotion>
                                  </p:childTnLst>
                                </p:cTn>
                              </p:par>
                              <p:par>
                                <p:cTn id="178" presetID="0" presetClass="path" presetSubtype="0" accel="50000" decel="50000" fill="hold" grpId="1" nodeType="withEffect">
                                  <p:stCondLst>
                                    <p:cond delay="0"/>
                                  </p:stCondLst>
                                  <p:childTnLst>
                                    <p:animMotion origin="layout" path="M 0 0 L 0.0330208 -0.00138889 " pathEditMode="relative" ptsTypes="">
                                      <p:cBhvr>
                                        <p:cTn id="179" dur="2000" fill="hold"/>
                                        <p:tgtEl>
                                          <p:spTgt spid="103"/>
                                        </p:tgtEl>
                                        <p:attrNameLst>
                                          <p:attrName>ppt_x</p:attrName>
                                          <p:attrName>ppt_y</p:attrName>
                                        </p:attrNameLst>
                                      </p:cBhvr>
                                    </p:animMotion>
                                  </p:childTnLst>
                                </p:cTn>
                              </p:par>
                              <p:par>
                                <p:cTn id="180" presetID="0" presetClass="path" presetSubtype="0" accel="50000" decel="50000" fill="hold" grpId="1" nodeType="withEffect">
                                  <p:stCondLst>
                                    <p:cond delay="0"/>
                                  </p:stCondLst>
                                  <p:childTnLst>
                                    <p:animMotion origin="layout" path="M 0 0 L 0.0659375 0.00138889 " pathEditMode="relative" ptsTypes="">
                                      <p:cBhvr>
                                        <p:cTn id="181" dur="2000" fill="hold"/>
                                        <p:tgtEl>
                                          <p:spTgt spid="113"/>
                                        </p:tgtEl>
                                        <p:attrNameLst>
                                          <p:attrName>ppt_x</p:attrName>
                                          <p:attrName>ppt_y</p:attrName>
                                        </p:attrNameLst>
                                      </p:cBhvr>
                                    </p:animMotion>
                                  </p:childTnLst>
                                </p:cTn>
                              </p:par>
                              <p:par>
                                <p:cTn id="182" presetID="0" presetClass="path" presetSubtype="0" accel="50000" decel="50000" fill="hold" grpId="1" nodeType="withEffect">
                                  <p:stCondLst>
                                    <p:cond delay="0"/>
                                  </p:stCondLst>
                                  <p:childTnLst>
                                    <p:animMotion origin="layout" path="M 0 0 L 0.0659375 0.00138889 " pathEditMode="relative" ptsTypes="">
                                      <p:cBhvr>
                                        <p:cTn id="183" dur="2000" fill="hold"/>
                                        <p:tgtEl>
                                          <p:spTgt spid="111"/>
                                        </p:tgtEl>
                                        <p:attrNameLst>
                                          <p:attrName>ppt_x</p:attrName>
                                          <p:attrName>ppt_y</p:attrName>
                                        </p:attrNameLst>
                                      </p:cBhvr>
                                    </p:animMotion>
                                  </p:childTnLst>
                                </p:cTn>
                              </p:par>
                              <p:par>
                                <p:cTn id="184" presetID="0" presetClass="path" presetSubtype="0" accel="50000" decel="50000" fill="hold" grpId="1" nodeType="withEffect">
                                  <p:stCondLst>
                                    <p:cond delay="0"/>
                                  </p:stCondLst>
                                  <p:childTnLst>
                                    <p:animMotion origin="layout" path="M 0 0 L -0.0530729 -0.00138889 " pathEditMode="relative" ptsTypes="">
                                      <p:cBhvr>
                                        <p:cTn id="185" dur="2000" fill="hold"/>
                                        <p:tgtEl>
                                          <p:spTgt spid="107"/>
                                        </p:tgtEl>
                                        <p:attrNameLst>
                                          <p:attrName>ppt_x</p:attrName>
                                          <p:attrName>ppt_y</p:attrName>
                                        </p:attrNameLst>
                                      </p:cBhvr>
                                    </p:animMotion>
                                  </p:childTnLst>
                                </p:cTn>
                              </p:par>
                              <p:par>
                                <p:cTn id="186" presetID="0" presetClass="path" presetSubtype="0" accel="50000" decel="50000" fill="hold" grpId="1" nodeType="withEffect">
                                  <p:stCondLst>
                                    <p:cond delay="0"/>
                                  </p:stCondLst>
                                  <p:childTnLst>
                                    <p:animMotion origin="layout" path="M 0 0 L -0.0476562 -0.00342593 " pathEditMode="relative" rAng="0" ptsTypes="">
                                      <p:cBhvr>
                                        <p:cTn id="187" dur="2000" fill="hold"/>
                                        <p:tgtEl>
                                          <p:spTgt spid="104"/>
                                        </p:tgtEl>
                                        <p:attrNameLst>
                                          <p:attrName>ppt_x</p:attrName>
                                          <p:attrName>ppt_y</p:attrName>
                                        </p:attrNameLst>
                                      </p:cBhvr>
                                      <p:rCtr x="-26" y="0"/>
                                    </p:animMotion>
                                  </p:childTnLst>
                                </p:cTn>
                              </p:par>
                            </p:childTnLst>
                          </p:cTn>
                        </p:par>
                        <p:par>
                          <p:cTn id="188" fill="hold">
                            <p:stCondLst>
                              <p:cond delay="3000"/>
                            </p:stCondLst>
                            <p:childTnLst>
                              <p:par>
                                <p:cTn id="189" presetID="3" presetClass="entr" presetSubtype="10" fill="hold" nodeType="afterEffect">
                                  <p:stCondLst>
                                    <p:cond delay="0"/>
                                  </p:stCondLst>
                                  <p:childTnLst>
                                    <p:set>
                                      <p:cBhvr>
                                        <p:cTn id="190" dur="1" fill="hold">
                                          <p:stCondLst>
                                            <p:cond delay="0"/>
                                          </p:stCondLst>
                                        </p:cTn>
                                        <p:tgtEl>
                                          <p:spTgt spid="108"/>
                                        </p:tgtEl>
                                        <p:attrNameLst>
                                          <p:attrName>style.visibility</p:attrName>
                                        </p:attrNameLst>
                                      </p:cBhvr>
                                      <p:to>
                                        <p:strVal val="visible"/>
                                      </p:to>
                                    </p:set>
                                    <p:animEffect transition="in" filter="blinds(horizontal)">
                                      <p:cBhvr>
                                        <p:cTn id="191" dur="500"/>
                                        <p:tgtEl>
                                          <p:spTgt spid="108"/>
                                        </p:tgtEl>
                                      </p:cBhvr>
                                    </p:animEffect>
                                  </p:childTnLst>
                                </p:cTn>
                              </p:par>
                              <p:par>
                                <p:cTn id="192" presetID="3" presetClass="entr" presetSubtype="10" fill="hold" nodeType="withEffect">
                                  <p:stCondLst>
                                    <p:cond delay="0"/>
                                  </p:stCondLst>
                                  <p:childTnLst>
                                    <p:set>
                                      <p:cBhvr>
                                        <p:cTn id="193" dur="1" fill="hold">
                                          <p:stCondLst>
                                            <p:cond delay="0"/>
                                          </p:stCondLst>
                                        </p:cTn>
                                        <p:tgtEl>
                                          <p:spTgt spid="110"/>
                                        </p:tgtEl>
                                        <p:attrNameLst>
                                          <p:attrName>style.visibility</p:attrName>
                                        </p:attrNameLst>
                                      </p:cBhvr>
                                      <p:to>
                                        <p:strVal val="visible"/>
                                      </p:to>
                                    </p:set>
                                    <p:animEffect transition="in" filter="blinds(horizontal)">
                                      <p:cBhvr>
                                        <p:cTn id="194" dur="500"/>
                                        <p:tgtEl>
                                          <p:spTgt spid="110"/>
                                        </p:tgtEl>
                                      </p:cBhvr>
                                    </p:animEffect>
                                  </p:childTnLst>
                                </p:cTn>
                              </p:par>
                              <p:par>
                                <p:cTn id="195" presetID="3" presetClass="entr" presetSubtype="10" fill="hold" nodeType="withEffect">
                                  <p:stCondLst>
                                    <p:cond delay="0"/>
                                  </p:stCondLst>
                                  <p:childTnLst>
                                    <p:set>
                                      <p:cBhvr>
                                        <p:cTn id="196" dur="1" fill="hold">
                                          <p:stCondLst>
                                            <p:cond delay="0"/>
                                          </p:stCondLst>
                                        </p:cTn>
                                        <p:tgtEl>
                                          <p:spTgt spid="109"/>
                                        </p:tgtEl>
                                        <p:attrNameLst>
                                          <p:attrName>style.visibility</p:attrName>
                                        </p:attrNameLst>
                                      </p:cBhvr>
                                      <p:to>
                                        <p:strVal val="visible"/>
                                      </p:to>
                                    </p:set>
                                    <p:animEffect transition="in" filter="blinds(horizontal)">
                                      <p:cBhvr>
                                        <p:cTn id="197" dur="500"/>
                                        <p:tgtEl>
                                          <p:spTgt spid="109"/>
                                        </p:tgtEl>
                                      </p:cBhvr>
                                    </p:animEffect>
                                  </p:childTnLst>
                                </p:cTn>
                              </p:par>
                              <p:par>
                                <p:cTn id="198" presetID="3" presetClass="entr" presetSubtype="10" fill="hold" nodeType="withEffect">
                                  <p:stCondLst>
                                    <p:cond delay="0"/>
                                  </p:stCondLst>
                                  <p:childTnLst>
                                    <p:set>
                                      <p:cBhvr>
                                        <p:cTn id="199" dur="1" fill="hold">
                                          <p:stCondLst>
                                            <p:cond delay="0"/>
                                          </p:stCondLst>
                                        </p:cTn>
                                        <p:tgtEl>
                                          <p:spTgt spid="112"/>
                                        </p:tgtEl>
                                        <p:attrNameLst>
                                          <p:attrName>style.visibility</p:attrName>
                                        </p:attrNameLst>
                                      </p:cBhvr>
                                      <p:to>
                                        <p:strVal val="visible"/>
                                      </p:to>
                                    </p:set>
                                    <p:animEffect transition="in" filter="blinds(horizontal)">
                                      <p:cBhvr>
                                        <p:cTn id="20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7" grpId="1" animBg="1"/>
      <p:bldP spid="12" grpId="1"/>
      <p:bldP spid="9" grpId="1" animBg="1"/>
      <p:bldP spid="13" grpId="1"/>
      <p:bldP spid="10" grpId="1" animBg="1"/>
      <p:bldP spid="11" grpId="2"/>
      <p:bldP spid="7" grpId="2" bldLvl="0" animBg="1"/>
      <p:bldP spid="12" grpId="2"/>
      <p:bldP spid="9" grpId="2" bldLvl="0" animBg="1"/>
      <p:bldP spid="13" grpId="2"/>
      <p:bldP spid="10" grpId="2" bldLvl="0" animBg="1"/>
      <p:bldP spid="19" grpId="0"/>
      <p:bldP spid="16" grpId="0" bldLvl="0" animBg="1"/>
      <p:bldP spid="17" grpId="0" bldLvl="0" animBg="1"/>
      <p:bldP spid="20" grpId="0"/>
      <p:bldP spid="18" grpId="0" bldLvl="0" animBg="1"/>
      <p:bldP spid="21" grpId="0"/>
      <p:bldP spid="20" grpId="1"/>
      <p:bldP spid="17" grpId="1" bldLvl="0" animBg="1"/>
      <p:bldP spid="18" grpId="1" bldLvl="0" animBg="1"/>
      <p:bldP spid="21" grpId="1"/>
      <p:bldP spid="57" grpId="0"/>
      <p:bldP spid="54" grpId="0" bldLvl="0" animBg="1"/>
      <p:bldP spid="66" grpId="0"/>
      <p:bldP spid="55" grpId="0" bldLvl="0" animBg="1"/>
      <p:bldP spid="67" grpId="0"/>
      <p:bldP spid="56" grpId="0" bldLvl="0" animBg="1"/>
      <p:bldP spid="66" grpId="1"/>
      <p:bldP spid="55" grpId="1" bldLvl="0" animBg="1"/>
      <p:bldP spid="73" grpId="0" bldLvl="0" animBg="1"/>
      <p:bldP spid="71" grpId="0"/>
      <p:bldP spid="66" grpId="2"/>
      <p:bldP spid="55" grpId="2" bldLvl="0" animBg="1"/>
      <p:bldP spid="105" grpId="0"/>
      <p:bldP spid="102" grpId="0" bldLvl="0" animBg="1"/>
      <p:bldP spid="106" grpId="0"/>
      <p:bldP spid="103" grpId="0" bldLvl="0" animBg="1"/>
      <p:bldP spid="113" grpId="0" bldLvl="0" animBg="1"/>
      <p:bldP spid="111" grpId="0"/>
      <p:bldP spid="104" grpId="0" bldLvl="0" animBg="1"/>
      <p:bldP spid="107" grpId="0"/>
      <p:bldP spid="106" grpId="1"/>
      <p:bldP spid="103" grpId="1" bldLvl="0" animBg="1"/>
      <p:bldP spid="113" grpId="1" bldLvl="0" animBg="1"/>
      <p:bldP spid="111" grpId="1"/>
      <p:bldP spid="107" grpId="1"/>
      <p:bldP spid="104" grpId="1" bldLvl="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1 Título"/>
          <p:cNvSpPr txBox="1"/>
          <p:nvPr/>
        </p:nvSpPr>
        <p:spPr>
          <a:xfrm>
            <a:off x="623253" y="179115"/>
            <a:ext cx="4521200" cy="86360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s-HN" sz="3600" dirty="0">
                <a:solidFill>
                  <a:schemeClr val="tx1"/>
                </a:solidFill>
                <a:latin typeface="+mj-ea"/>
                <a:ea typeface="+mj-ea"/>
                <a:cs typeface="Times New Roman" panose="02020603050405020304" charset="0"/>
              </a:rPr>
              <a:t>Outline</a:t>
            </a:r>
            <a:endParaRPr lang="es-HN" sz="3600" dirty="0">
              <a:solidFill>
                <a:schemeClr val="tx1"/>
              </a:solidFill>
              <a:latin typeface="+mj-ea"/>
              <a:ea typeface="+mj-ea"/>
              <a:cs typeface="Times New Roman" panose="02020603050405020304" charset="0"/>
            </a:endParaRPr>
          </a:p>
        </p:txBody>
      </p:sp>
      <p:grpSp>
        <p:nvGrpSpPr>
          <p:cNvPr id="9" name="组合 8"/>
          <p:cNvGrpSpPr/>
          <p:nvPr/>
        </p:nvGrpSpPr>
        <p:grpSpPr>
          <a:xfrm>
            <a:off x="2345690" y="1681480"/>
            <a:ext cx="5450840" cy="431800"/>
            <a:chOff x="1273660" y="1556792"/>
            <a:chExt cx="5530139" cy="432048"/>
          </a:xfrm>
        </p:grpSpPr>
        <p:sp>
          <p:nvSpPr>
            <p:cNvPr id="10" name="圆角矩形 9"/>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11" name="圆角矩形 10"/>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latin typeface="Calibri" panose="020F0502020204030204" charset="0"/>
                <a:cs typeface="Calibri" panose="020F0502020204030204" charset="0"/>
              </a:endParaRPr>
            </a:p>
          </p:txBody>
        </p:sp>
        <p:sp>
          <p:nvSpPr>
            <p:cNvPr id="12" name="圆角矩形 11"/>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lumMod val="65000"/>
                    </a:schemeClr>
                  </a:solidFill>
                  <a:latin typeface="Times New Roman" panose="02020603050405020304" charset="0"/>
                  <a:cs typeface="Times New Roman" panose="02020603050405020304" charset="0"/>
                  <a:sym typeface="+mn-ea"/>
                </a:rPr>
                <a:t>     Motivation</a:t>
              </a:r>
              <a:endParaRPr lang="en-US" altLang="zh-CN" sz="2800" dirty="0">
                <a:solidFill>
                  <a:schemeClr val="bg1">
                    <a:lumMod val="65000"/>
                  </a:schemeClr>
                </a:solidFill>
                <a:latin typeface="Times New Roman" panose="02020603050405020304" charset="0"/>
                <a:cs typeface="Times New Roman" panose="02020603050405020304" charset="0"/>
                <a:sym typeface="+mn-ea"/>
              </a:endParaRPr>
            </a:p>
          </p:txBody>
        </p:sp>
      </p:grpSp>
      <p:grpSp>
        <p:nvGrpSpPr>
          <p:cNvPr id="13" name="组合 12"/>
          <p:cNvGrpSpPr/>
          <p:nvPr/>
        </p:nvGrpSpPr>
        <p:grpSpPr>
          <a:xfrm>
            <a:off x="2345993" y="2897100"/>
            <a:ext cx="5530139" cy="432048"/>
            <a:chOff x="1273660" y="1556792"/>
            <a:chExt cx="5530139" cy="432048"/>
          </a:xfrm>
        </p:grpSpPr>
        <p:sp>
          <p:nvSpPr>
            <p:cNvPr id="14" name="圆角矩形 13"/>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15" name="圆角矩形 14"/>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16" name="圆角矩形 15"/>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FontTx/>
              </a:pPr>
              <a:r>
                <a:rPr lang="en-US" altLang="zh-CN" sz="2800" dirty="0">
                  <a:solidFill>
                    <a:schemeClr val="tx1"/>
                  </a:solidFill>
                  <a:latin typeface="Times New Roman" panose="02020603050405020304" charset="0"/>
                  <a:cs typeface="Times New Roman" panose="02020603050405020304" charset="0"/>
                  <a:sym typeface="+mn-ea"/>
                </a:rPr>
                <a:t>     Methods</a:t>
              </a:r>
              <a:endParaRPr lang="en-US" altLang="zh-CN" sz="2800" dirty="0">
                <a:solidFill>
                  <a:schemeClr val="tx1"/>
                </a:solidFill>
                <a:latin typeface="Times New Roman" panose="02020603050405020304" charset="0"/>
                <a:cs typeface="Times New Roman" panose="02020603050405020304" charset="0"/>
                <a:sym typeface="+mn-ea"/>
              </a:endParaRPr>
            </a:p>
          </p:txBody>
        </p:sp>
      </p:grpSp>
      <p:grpSp>
        <p:nvGrpSpPr>
          <p:cNvPr id="17" name="组合 16"/>
          <p:cNvGrpSpPr/>
          <p:nvPr/>
        </p:nvGrpSpPr>
        <p:grpSpPr>
          <a:xfrm>
            <a:off x="2345993" y="4067992"/>
            <a:ext cx="5530139" cy="432048"/>
            <a:chOff x="1273660" y="1556792"/>
            <a:chExt cx="5530139" cy="432048"/>
          </a:xfrm>
        </p:grpSpPr>
        <p:sp>
          <p:nvSpPr>
            <p:cNvPr id="18" name="圆角矩形 17"/>
            <p:cNvSpPr/>
            <p:nvPr/>
          </p:nvSpPr>
          <p:spPr>
            <a:xfrm>
              <a:off x="1273660" y="1730420"/>
              <a:ext cx="634044" cy="258420"/>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19" name="圆角矩形 18"/>
            <p:cNvSpPr/>
            <p:nvPr/>
          </p:nvSpPr>
          <p:spPr>
            <a:xfrm>
              <a:off x="1907704" y="1943121"/>
              <a:ext cx="4896094" cy="45719"/>
            </a:xfrm>
            <a:prstGeom prst="roundRect">
              <a:avLst>
                <a:gd name="adj" fmla="val 17110"/>
              </a:avLst>
            </a:prstGeom>
            <a:gradFill>
              <a:gsLst>
                <a:gs pos="100000">
                  <a:schemeClr val="tx1">
                    <a:lumMod val="75000"/>
                    <a:lumOff val="25000"/>
                  </a:schemeClr>
                </a:gs>
                <a:gs pos="0">
                  <a:schemeClr val="tx1">
                    <a:lumMod val="75000"/>
                    <a:lumOff val="25000"/>
                  </a:schemeClr>
                </a:gs>
              </a:gsLst>
              <a:path path="circle">
                <a:fillToRect l="50000" t="50000" r="50000" b="50000"/>
              </a:path>
            </a:gradFill>
            <a:ln w="12700">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dirty="0">
                <a:solidFill>
                  <a:schemeClr val="bg1">
                    <a:lumMod val="65000"/>
                  </a:schemeClr>
                </a:solidFill>
                <a:latin typeface="Calibri" panose="020F0502020204030204" charset="0"/>
                <a:cs typeface="Calibri" panose="020F0502020204030204" charset="0"/>
              </a:endParaRPr>
            </a:p>
          </p:txBody>
        </p:sp>
        <p:sp>
          <p:nvSpPr>
            <p:cNvPr id="20" name="圆角矩形 19"/>
            <p:cNvSpPr/>
            <p:nvPr/>
          </p:nvSpPr>
          <p:spPr>
            <a:xfrm>
              <a:off x="1907255" y="1556792"/>
              <a:ext cx="4896544" cy="347256"/>
            </a:xfrm>
            <a:prstGeom prst="roundRect">
              <a:avLst>
                <a:gd name="adj" fmla="val 17110"/>
              </a:avLst>
            </a:prstGeom>
            <a:noFill/>
            <a:ln>
              <a:solidFill>
                <a:schemeClr val="tx1">
                  <a:lumMod val="75000"/>
                  <a:lumOff val="25000"/>
                </a:schemeClr>
              </a:solidFill>
            </a:ln>
            <a:effectLst>
              <a:glow>
                <a:schemeClr val="accent1">
                  <a:alpha val="21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lumMod val="65000"/>
                    </a:schemeClr>
                  </a:solidFill>
                  <a:latin typeface="Times New Roman" panose="02020603050405020304" charset="0"/>
                  <a:cs typeface="Times New Roman" panose="02020603050405020304" charset="0"/>
                </a:rPr>
                <a:t>     Results</a:t>
              </a:r>
              <a:endParaRPr lang="en-US" altLang="zh-CN" sz="2800" b="1" dirty="0">
                <a:solidFill>
                  <a:schemeClr val="bg1">
                    <a:lumMod val="65000"/>
                  </a:schemeClr>
                </a:solidFill>
                <a:latin typeface="Times New Roman" panose="02020603050405020304" charset="0"/>
                <a:cs typeface="Times New Roman" panose="02020603050405020304" charset="0"/>
                <a:sym typeface="+mn-ea"/>
              </a:endParaRP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1 Título"/>
          <p:cNvSpPr txBox="1"/>
          <p:nvPr/>
        </p:nvSpPr>
        <p:spPr>
          <a:xfrm>
            <a:off x="623253" y="179115"/>
            <a:ext cx="4521200" cy="86360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n-US" altLang="zh-CN" sz="3600" dirty="0">
                <a:latin typeface="微软雅黑" panose="020B0503020204020204" charset="-122"/>
                <a:ea typeface="微软雅黑" panose="020B0503020204020204" charset="-122"/>
                <a:cs typeface="Times New Roman" panose="02020603050405020304" charset="0"/>
                <a:sym typeface="+mn-ea"/>
              </a:rPr>
              <a:t>Methods</a:t>
            </a:r>
            <a:endParaRPr lang="es-HN" sz="360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 name="1 Título"/>
          <p:cNvSpPr txBox="1"/>
          <p:nvPr/>
        </p:nvSpPr>
        <p:spPr>
          <a:xfrm>
            <a:off x="671830" y="889635"/>
            <a:ext cx="9935210" cy="56388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n-US" sz="2400">
                <a:latin typeface="Times New Roman" panose="02020603050405020304" charset="0"/>
                <a:cs typeface="Times New Roman" panose="02020603050405020304" charset="0"/>
                <a:sym typeface="+mn-ea"/>
              </a:rPr>
              <a:t>Generalization Error Bound</a:t>
            </a:r>
            <a:endParaRPr lang="en-US" sz="2400" dirty="0">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4" name="文本框 3"/>
          <p:cNvSpPr txBox="1"/>
          <p:nvPr/>
        </p:nvSpPr>
        <p:spPr>
          <a:xfrm>
            <a:off x="671830" y="1583690"/>
            <a:ext cx="5403850" cy="368300"/>
          </a:xfrm>
          <a:prstGeom prst="rect">
            <a:avLst/>
          </a:prstGeom>
          <a:noFill/>
        </p:spPr>
        <p:txBody>
          <a:bodyPr wrap="square" rtlCol="0" anchor="t">
            <a:spAutoFit/>
          </a:bodyPr>
          <a:p>
            <a:pPr marL="285750" indent="-285750">
              <a:buFont typeface="Arial" panose="020B0604020202020204" pitchFamily="34" charset="0"/>
              <a:buChar char="•"/>
            </a:pPr>
            <a:r>
              <a:rPr lang="zh-CN" altLang="en-US"/>
              <a:t>Generalization error bound with best hypothesis:</a:t>
            </a:r>
            <a:endParaRPr lang="zh-CN" altLang="en-US"/>
          </a:p>
        </p:txBody>
      </p:sp>
      <p:sp>
        <p:nvSpPr>
          <p:cNvPr id="5" name="文本框 4"/>
          <p:cNvSpPr txBox="1"/>
          <p:nvPr/>
        </p:nvSpPr>
        <p:spPr>
          <a:xfrm>
            <a:off x="671830" y="2751455"/>
            <a:ext cx="7880985" cy="368300"/>
          </a:xfrm>
          <a:prstGeom prst="rect">
            <a:avLst/>
          </a:prstGeom>
          <a:noFill/>
        </p:spPr>
        <p:txBody>
          <a:bodyPr wrap="square" rtlCol="0" anchor="t">
            <a:spAutoFit/>
          </a:bodyPr>
          <a:p>
            <a:pPr marL="285750" indent="-285750">
              <a:buFont typeface="Arial" panose="020B0604020202020204" pitchFamily="34" charset="0"/>
              <a:buChar char="•"/>
            </a:pPr>
            <a:r>
              <a:rPr lang="zh-CN" altLang="en-US"/>
              <a:t>Generalization error bound with multi</a:t>
            </a:r>
            <a:r>
              <a:rPr lang="en-US" altLang="zh-CN"/>
              <a:t>-</a:t>
            </a:r>
            <a:r>
              <a:rPr lang="zh-CN" altLang="en-US"/>
              <a:t>source templates</a:t>
            </a:r>
            <a:r>
              <a:rPr lang="en-US" altLang="zh-CN"/>
              <a:t> </a:t>
            </a:r>
            <a:r>
              <a:rPr lang="zh-CN" altLang="en-US"/>
              <a:t>introduction</a:t>
            </a:r>
            <a:r>
              <a:rPr lang="en-US" altLang="zh-CN"/>
              <a:t>:</a:t>
            </a:r>
            <a:endParaRPr lang="en-US" altLang="zh-CN"/>
          </a:p>
        </p:txBody>
      </p:sp>
      <p:sp>
        <p:nvSpPr>
          <p:cNvPr id="6" name="文本框 5"/>
          <p:cNvSpPr txBox="1"/>
          <p:nvPr/>
        </p:nvSpPr>
        <p:spPr>
          <a:xfrm>
            <a:off x="671830" y="3907155"/>
            <a:ext cx="5039995" cy="368300"/>
          </a:xfrm>
          <a:prstGeom prst="rect">
            <a:avLst/>
          </a:prstGeom>
          <a:noFill/>
        </p:spPr>
        <p:txBody>
          <a:bodyPr wrap="square" rtlCol="0" anchor="t">
            <a:spAutoFit/>
          </a:bodyPr>
          <a:p>
            <a:pPr marL="285750" indent="-285750">
              <a:buFont typeface="Arial" panose="020B0604020202020204" pitchFamily="34" charset="0"/>
              <a:buChar char="•"/>
            </a:pPr>
            <a:r>
              <a:rPr lang="zh-CN" altLang="en-US"/>
              <a:t>Generalization error bound in any</a:t>
            </a:r>
            <a:r>
              <a:rPr lang="en-US" altLang="zh-CN"/>
              <a:t> </a:t>
            </a:r>
            <a:r>
              <a:rPr lang="zh-CN" altLang="en-US"/>
              <a:t>hypothesis:</a:t>
            </a:r>
            <a:endParaRPr lang="zh-CN" altLang="en-US"/>
          </a:p>
        </p:txBody>
      </p:sp>
      <p:pic>
        <p:nvPicPr>
          <p:cNvPr id="7" name="图片 6"/>
          <p:cNvPicPr>
            <a:picLocks noChangeAspect="1"/>
          </p:cNvPicPr>
          <p:nvPr/>
        </p:nvPicPr>
        <p:blipFill>
          <a:blip r:embed="rId1"/>
          <a:stretch>
            <a:fillRect/>
          </a:stretch>
        </p:blipFill>
        <p:spPr>
          <a:xfrm>
            <a:off x="3122295" y="1951990"/>
            <a:ext cx="5250180" cy="496570"/>
          </a:xfrm>
          <a:prstGeom prst="rect">
            <a:avLst/>
          </a:prstGeom>
        </p:spPr>
      </p:pic>
      <p:pic>
        <p:nvPicPr>
          <p:cNvPr id="11" name="图片 10"/>
          <p:cNvPicPr>
            <a:picLocks noChangeAspect="1"/>
          </p:cNvPicPr>
          <p:nvPr/>
        </p:nvPicPr>
        <p:blipFill>
          <a:blip r:embed="rId2"/>
          <a:stretch>
            <a:fillRect/>
          </a:stretch>
        </p:blipFill>
        <p:spPr>
          <a:xfrm>
            <a:off x="3193415" y="3119755"/>
            <a:ext cx="5179060" cy="648970"/>
          </a:xfrm>
          <a:prstGeom prst="rect">
            <a:avLst/>
          </a:prstGeom>
        </p:spPr>
      </p:pic>
      <p:pic>
        <p:nvPicPr>
          <p:cNvPr id="12" name="图片 11"/>
          <p:cNvPicPr>
            <a:picLocks noChangeAspect="1"/>
          </p:cNvPicPr>
          <p:nvPr/>
        </p:nvPicPr>
        <p:blipFill>
          <a:blip r:embed="rId3"/>
          <a:stretch>
            <a:fillRect/>
          </a:stretch>
        </p:blipFill>
        <p:spPr>
          <a:xfrm>
            <a:off x="3122295" y="4413885"/>
            <a:ext cx="5431155" cy="614045"/>
          </a:xfrm>
          <a:prstGeom prst="rect">
            <a:avLst/>
          </a:prstGeom>
        </p:spPr>
      </p:pic>
      <p:sp>
        <p:nvSpPr>
          <p:cNvPr id="119" name="圆角矩形 118"/>
          <p:cNvSpPr/>
          <p:nvPr/>
        </p:nvSpPr>
        <p:spPr>
          <a:xfrm>
            <a:off x="3696335" y="1999615"/>
            <a:ext cx="201295" cy="427990"/>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9" name="组合 18"/>
          <p:cNvGrpSpPr/>
          <p:nvPr/>
        </p:nvGrpSpPr>
        <p:grpSpPr>
          <a:xfrm>
            <a:off x="2006600" y="2971165"/>
            <a:ext cx="3332480" cy="427990"/>
            <a:chOff x="3160" y="4679"/>
            <a:chExt cx="5248" cy="674"/>
          </a:xfrm>
        </p:grpSpPr>
        <p:pic>
          <p:nvPicPr>
            <p:cNvPr id="10" name="图片 9"/>
            <p:cNvPicPr>
              <a:picLocks noChangeAspect="1"/>
            </p:cNvPicPr>
            <p:nvPr/>
          </p:nvPicPr>
          <p:blipFill>
            <a:blip r:embed="rId4"/>
            <a:stretch>
              <a:fillRect/>
            </a:stretch>
          </p:blipFill>
          <p:spPr>
            <a:xfrm>
              <a:off x="3160" y="4679"/>
              <a:ext cx="5247" cy="613"/>
            </a:xfrm>
            <a:prstGeom prst="rect">
              <a:avLst/>
            </a:prstGeom>
          </p:spPr>
        </p:pic>
        <p:sp>
          <p:nvSpPr>
            <p:cNvPr id="13" name="圆角矩形 12"/>
            <p:cNvSpPr/>
            <p:nvPr/>
          </p:nvSpPr>
          <p:spPr>
            <a:xfrm>
              <a:off x="3160" y="4679"/>
              <a:ext cx="5248" cy="674"/>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4" name="图片 13"/>
          <p:cNvPicPr>
            <a:picLocks noChangeAspect="1"/>
          </p:cNvPicPr>
          <p:nvPr/>
        </p:nvPicPr>
        <p:blipFill>
          <a:blip r:embed="rId5"/>
          <a:stretch>
            <a:fillRect/>
          </a:stretch>
        </p:blipFill>
        <p:spPr>
          <a:xfrm>
            <a:off x="2317115" y="2552700"/>
            <a:ext cx="2827655" cy="314325"/>
          </a:xfrm>
          <a:prstGeom prst="rect">
            <a:avLst/>
          </a:prstGeom>
        </p:spPr>
      </p:pic>
      <p:sp>
        <p:nvSpPr>
          <p:cNvPr id="15" name="圆角矩形 14"/>
          <p:cNvSpPr/>
          <p:nvPr/>
        </p:nvSpPr>
        <p:spPr>
          <a:xfrm>
            <a:off x="4725670" y="2038350"/>
            <a:ext cx="338455" cy="427990"/>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6" name="组合 25"/>
          <p:cNvGrpSpPr/>
          <p:nvPr/>
        </p:nvGrpSpPr>
        <p:grpSpPr>
          <a:xfrm>
            <a:off x="3964305" y="2953385"/>
            <a:ext cx="1862455" cy="436880"/>
            <a:chOff x="8842" y="4680"/>
            <a:chExt cx="2933" cy="688"/>
          </a:xfrm>
        </p:grpSpPr>
        <p:pic>
          <p:nvPicPr>
            <p:cNvPr id="16" name="图片 15"/>
            <p:cNvPicPr>
              <a:picLocks noChangeAspect="1"/>
            </p:cNvPicPr>
            <p:nvPr/>
          </p:nvPicPr>
          <p:blipFill>
            <a:blip r:embed="rId6"/>
            <a:stretch>
              <a:fillRect/>
            </a:stretch>
          </p:blipFill>
          <p:spPr>
            <a:xfrm>
              <a:off x="8842" y="4738"/>
              <a:ext cx="1186" cy="560"/>
            </a:xfrm>
            <a:prstGeom prst="rect">
              <a:avLst/>
            </a:prstGeom>
          </p:spPr>
        </p:pic>
        <p:pic>
          <p:nvPicPr>
            <p:cNvPr id="17" name="图片 16"/>
            <p:cNvPicPr>
              <a:picLocks noChangeAspect="1"/>
            </p:cNvPicPr>
            <p:nvPr/>
          </p:nvPicPr>
          <p:blipFill>
            <a:blip r:embed="rId7"/>
            <a:stretch>
              <a:fillRect/>
            </a:stretch>
          </p:blipFill>
          <p:spPr>
            <a:xfrm>
              <a:off x="9943" y="4738"/>
              <a:ext cx="1832" cy="575"/>
            </a:xfrm>
            <a:prstGeom prst="rect">
              <a:avLst/>
            </a:prstGeom>
          </p:spPr>
        </p:pic>
        <p:sp>
          <p:nvSpPr>
            <p:cNvPr id="20" name="圆角矩形 19"/>
            <p:cNvSpPr/>
            <p:nvPr/>
          </p:nvSpPr>
          <p:spPr>
            <a:xfrm>
              <a:off x="8842" y="4680"/>
              <a:ext cx="2932" cy="689"/>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1" name="圆角矩形 20"/>
          <p:cNvSpPr/>
          <p:nvPr/>
        </p:nvSpPr>
        <p:spPr>
          <a:xfrm>
            <a:off x="6400165" y="2019935"/>
            <a:ext cx="1028700" cy="43751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7654290" y="2011045"/>
            <a:ext cx="214630" cy="43751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角矩形 23"/>
          <p:cNvSpPr/>
          <p:nvPr/>
        </p:nvSpPr>
        <p:spPr>
          <a:xfrm>
            <a:off x="8171815" y="2023745"/>
            <a:ext cx="214630" cy="43751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9" name="组合 28"/>
          <p:cNvGrpSpPr/>
          <p:nvPr/>
        </p:nvGrpSpPr>
        <p:grpSpPr>
          <a:xfrm>
            <a:off x="6335395" y="2931160"/>
            <a:ext cx="2799080" cy="436880"/>
            <a:chOff x="13207" y="4606"/>
            <a:chExt cx="4408" cy="688"/>
          </a:xfrm>
        </p:grpSpPr>
        <p:pic>
          <p:nvPicPr>
            <p:cNvPr id="25" name="图片 24"/>
            <p:cNvPicPr>
              <a:picLocks noChangeAspect="1"/>
            </p:cNvPicPr>
            <p:nvPr/>
          </p:nvPicPr>
          <p:blipFill>
            <a:blip r:embed="rId8"/>
            <a:stretch>
              <a:fillRect/>
            </a:stretch>
          </p:blipFill>
          <p:spPr>
            <a:xfrm>
              <a:off x="13309" y="4631"/>
              <a:ext cx="4306" cy="661"/>
            </a:xfrm>
            <a:prstGeom prst="rect">
              <a:avLst/>
            </a:prstGeom>
          </p:spPr>
        </p:pic>
        <p:sp>
          <p:nvSpPr>
            <p:cNvPr id="27" name="圆角矩形 26"/>
            <p:cNvSpPr/>
            <p:nvPr/>
          </p:nvSpPr>
          <p:spPr>
            <a:xfrm>
              <a:off x="13207" y="4606"/>
              <a:ext cx="4408" cy="689"/>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5" name="组合 34"/>
          <p:cNvGrpSpPr/>
          <p:nvPr/>
        </p:nvGrpSpPr>
        <p:grpSpPr>
          <a:xfrm>
            <a:off x="8552815" y="1854200"/>
            <a:ext cx="3481070" cy="1299845"/>
            <a:chOff x="13469" y="2920"/>
            <a:chExt cx="5482" cy="2047"/>
          </a:xfrm>
        </p:grpSpPr>
        <p:pic>
          <p:nvPicPr>
            <p:cNvPr id="30" name="图片 29"/>
            <p:cNvPicPr>
              <a:picLocks noChangeAspect="1"/>
            </p:cNvPicPr>
            <p:nvPr/>
          </p:nvPicPr>
          <p:blipFill>
            <a:blip r:embed="rId9"/>
            <a:stretch>
              <a:fillRect/>
            </a:stretch>
          </p:blipFill>
          <p:spPr>
            <a:xfrm>
              <a:off x="13469" y="2935"/>
              <a:ext cx="5483" cy="2032"/>
            </a:xfrm>
            <a:prstGeom prst="rect">
              <a:avLst/>
            </a:prstGeom>
          </p:spPr>
        </p:pic>
        <p:sp>
          <p:nvSpPr>
            <p:cNvPr id="31" name="圆角矩形 30"/>
            <p:cNvSpPr/>
            <p:nvPr/>
          </p:nvSpPr>
          <p:spPr>
            <a:xfrm>
              <a:off x="13564" y="2920"/>
              <a:ext cx="5296" cy="2031"/>
            </a:xfrm>
            <a:prstGeom prst="roundRect">
              <a:avLst>
                <a:gd name="adj" fmla="val 1137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4" name="组合 33"/>
          <p:cNvGrpSpPr/>
          <p:nvPr/>
        </p:nvGrpSpPr>
        <p:grpSpPr>
          <a:xfrm>
            <a:off x="5338445" y="2889250"/>
            <a:ext cx="3528060" cy="573405"/>
            <a:chOff x="8407" y="4550"/>
            <a:chExt cx="5556" cy="903"/>
          </a:xfrm>
        </p:grpSpPr>
        <p:pic>
          <p:nvPicPr>
            <p:cNvPr id="32" name="图片 31"/>
            <p:cNvPicPr>
              <a:picLocks noChangeAspect="1"/>
            </p:cNvPicPr>
            <p:nvPr/>
          </p:nvPicPr>
          <p:blipFill>
            <a:blip r:embed="rId10"/>
            <a:stretch>
              <a:fillRect/>
            </a:stretch>
          </p:blipFill>
          <p:spPr>
            <a:xfrm>
              <a:off x="8407" y="4579"/>
              <a:ext cx="5556" cy="875"/>
            </a:xfrm>
            <a:prstGeom prst="rect">
              <a:avLst/>
            </a:prstGeom>
          </p:spPr>
        </p:pic>
        <p:sp>
          <p:nvSpPr>
            <p:cNvPr id="33" name="圆角矩形 32"/>
            <p:cNvSpPr/>
            <p:nvPr/>
          </p:nvSpPr>
          <p:spPr>
            <a:xfrm>
              <a:off x="8433" y="4550"/>
              <a:ext cx="5529" cy="813"/>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0" name="组合 39"/>
          <p:cNvGrpSpPr/>
          <p:nvPr/>
        </p:nvGrpSpPr>
        <p:grpSpPr>
          <a:xfrm>
            <a:off x="2626995" y="3154680"/>
            <a:ext cx="2727960" cy="1210310"/>
            <a:chOff x="4137" y="5988"/>
            <a:chExt cx="4296" cy="1906"/>
          </a:xfrm>
        </p:grpSpPr>
        <p:pic>
          <p:nvPicPr>
            <p:cNvPr id="37" name="图片 36"/>
            <p:cNvPicPr>
              <a:picLocks noChangeAspect="1"/>
            </p:cNvPicPr>
            <p:nvPr/>
          </p:nvPicPr>
          <p:blipFill>
            <a:blip r:embed="rId11"/>
            <a:stretch>
              <a:fillRect/>
            </a:stretch>
          </p:blipFill>
          <p:spPr>
            <a:xfrm>
              <a:off x="4137" y="6738"/>
              <a:ext cx="4296" cy="1157"/>
            </a:xfrm>
            <a:prstGeom prst="rect">
              <a:avLst/>
            </a:prstGeom>
          </p:spPr>
        </p:pic>
        <p:sp>
          <p:nvSpPr>
            <p:cNvPr id="38" name="圆角矩形 37"/>
            <p:cNvSpPr/>
            <p:nvPr/>
          </p:nvSpPr>
          <p:spPr>
            <a:xfrm>
              <a:off x="5791" y="5988"/>
              <a:ext cx="423" cy="674"/>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圆角矩形 38"/>
            <p:cNvSpPr/>
            <p:nvPr/>
          </p:nvSpPr>
          <p:spPr>
            <a:xfrm>
              <a:off x="4331" y="6771"/>
              <a:ext cx="3929" cy="1068"/>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7" name="组合 46"/>
          <p:cNvGrpSpPr/>
          <p:nvPr/>
        </p:nvGrpSpPr>
        <p:grpSpPr>
          <a:xfrm>
            <a:off x="4170680" y="4399280"/>
            <a:ext cx="1570355" cy="1089025"/>
            <a:chOff x="6568" y="7948"/>
            <a:chExt cx="2473" cy="1715"/>
          </a:xfrm>
        </p:grpSpPr>
        <p:sp>
          <p:nvSpPr>
            <p:cNvPr id="41" name="文本框 40"/>
            <p:cNvSpPr txBox="1"/>
            <p:nvPr/>
          </p:nvSpPr>
          <p:spPr>
            <a:xfrm>
              <a:off x="6618" y="9070"/>
              <a:ext cx="2368" cy="580"/>
            </a:xfrm>
            <a:prstGeom prst="rect">
              <a:avLst/>
            </a:prstGeom>
            <a:noFill/>
          </p:spPr>
          <p:txBody>
            <a:bodyPr wrap="none" rtlCol="0">
              <a:spAutoFit/>
            </a:bodyPr>
            <a:p>
              <a:r>
                <a:rPr lang="en-US" altLang="zh-CN"/>
                <a:t>Error Mixture</a:t>
              </a:r>
              <a:endParaRPr lang="en-US" altLang="zh-CN"/>
            </a:p>
          </p:txBody>
        </p:sp>
        <p:sp>
          <p:nvSpPr>
            <p:cNvPr id="43" name="圆角矩形 42"/>
            <p:cNvSpPr/>
            <p:nvPr/>
          </p:nvSpPr>
          <p:spPr>
            <a:xfrm>
              <a:off x="6569" y="7948"/>
              <a:ext cx="2472" cy="1017"/>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圆角矩形 43"/>
            <p:cNvSpPr/>
            <p:nvPr/>
          </p:nvSpPr>
          <p:spPr>
            <a:xfrm>
              <a:off x="6568" y="8969"/>
              <a:ext cx="2473" cy="694"/>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0" name="组合 49"/>
          <p:cNvGrpSpPr/>
          <p:nvPr/>
        </p:nvGrpSpPr>
        <p:grpSpPr>
          <a:xfrm>
            <a:off x="6402705" y="4365625"/>
            <a:ext cx="2278380" cy="1114425"/>
            <a:chOff x="10083" y="7895"/>
            <a:chExt cx="3588" cy="1755"/>
          </a:xfrm>
        </p:grpSpPr>
        <p:sp>
          <p:nvSpPr>
            <p:cNvPr id="42" name="文本框 41"/>
            <p:cNvSpPr txBox="1"/>
            <p:nvPr/>
          </p:nvSpPr>
          <p:spPr>
            <a:xfrm>
              <a:off x="10083" y="9070"/>
              <a:ext cx="3588" cy="580"/>
            </a:xfrm>
            <a:prstGeom prst="rect">
              <a:avLst/>
            </a:prstGeom>
            <a:noFill/>
          </p:spPr>
          <p:txBody>
            <a:bodyPr wrap="none" rtlCol="0">
              <a:spAutoFit/>
            </a:bodyPr>
            <a:p>
              <a:r>
                <a:rPr lang="en-US" altLang="zh-CN"/>
                <a:t>Distribution Distance</a:t>
              </a:r>
              <a:endParaRPr lang="en-US" altLang="zh-CN"/>
            </a:p>
          </p:txBody>
        </p:sp>
        <p:sp>
          <p:nvSpPr>
            <p:cNvPr id="48" name="圆角矩形 47"/>
            <p:cNvSpPr/>
            <p:nvPr/>
          </p:nvSpPr>
          <p:spPr>
            <a:xfrm>
              <a:off x="10195" y="7895"/>
              <a:ext cx="2330" cy="1017"/>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圆角矩形 48"/>
            <p:cNvSpPr/>
            <p:nvPr/>
          </p:nvSpPr>
          <p:spPr>
            <a:xfrm>
              <a:off x="10195" y="8912"/>
              <a:ext cx="3370" cy="733"/>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blinds(horizontal)">
                                      <p:cBhvr>
                                        <p:cTn id="20" dur="500"/>
                                        <p:tgtEl>
                                          <p:spTgt spid="119"/>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119"/>
                                        </p:tgtEl>
                                      </p:cBhvr>
                                    </p:animEffect>
                                    <p:set>
                                      <p:cBhvr>
                                        <p:cTn id="37" dur="1" fill="hold">
                                          <p:stCondLst>
                                            <p:cond delay="499"/>
                                          </p:stCondLst>
                                        </p:cTn>
                                        <p:tgtEl>
                                          <p:spTgt spid="119"/>
                                        </p:tgtEl>
                                        <p:attrNameLst>
                                          <p:attrName>style.visibility</p:attrName>
                                        </p:attrNameLst>
                                      </p:cBhvr>
                                      <p:to>
                                        <p:strVal val="hidden"/>
                                      </p:to>
                                    </p:set>
                                  </p:childTnLst>
                                </p:cTn>
                              </p:par>
                            </p:childTnLst>
                          </p:cTn>
                        </p:par>
                        <p:par>
                          <p:cTn id="38" fill="hold">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1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linds(horizontal)">
                                      <p:cBhvr>
                                        <p:cTn id="56" dur="500"/>
                                        <p:tgtEl>
                                          <p:spTgt spid="21"/>
                                        </p:tgtEl>
                                      </p:cBhvr>
                                    </p:animEffect>
                                  </p:childTnLst>
                                </p:cTn>
                              </p:par>
                              <p:par>
                                <p:cTn id="57" presetID="3" presetClass="entr" presetSubtype="1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linds(horizontal)">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1" nodeType="clickEffect">
                                  <p:stCondLst>
                                    <p:cond delay="0"/>
                                  </p:stCondLst>
                                  <p:childTnLst>
                                    <p:animEffect transition="out" filter="blinds(horizontal)">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34"/>
                                        </p:tgtEl>
                                      </p:cBhvr>
                                    </p:animEffect>
                                    <p:set>
                                      <p:cBhvr>
                                        <p:cTn id="67" dur="1" fill="hold">
                                          <p:stCondLst>
                                            <p:cond delay="499"/>
                                          </p:stCondLst>
                                        </p:cTn>
                                        <p:tgtEl>
                                          <p:spTgt spid="34"/>
                                        </p:tgtEl>
                                        <p:attrNameLst>
                                          <p:attrName>style.visibility</p:attrName>
                                        </p:attrNameLst>
                                      </p:cBhvr>
                                      <p:to>
                                        <p:strVal val="hidden"/>
                                      </p:to>
                                    </p:set>
                                  </p:childTnLst>
                                </p:cTn>
                              </p:par>
                            </p:childTnLst>
                          </p:cTn>
                        </p:par>
                        <p:par>
                          <p:cTn id="68" fill="hold">
                            <p:stCondLst>
                              <p:cond delay="500"/>
                            </p:stCondLst>
                            <p:childTnLst>
                              <p:par>
                                <p:cTn id="69" presetID="3" presetClass="entr" presetSubtype="1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blinds(horizontal)">
                                      <p:cBhvr>
                                        <p:cTn id="71" dur="500"/>
                                        <p:tgtEl>
                                          <p:spTgt spid="22"/>
                                        </p:tgtEl>
                                      </p:cBhvr>
                                    </p:animEffect>
                                  </p:childTnLst>
                                </p:cTn>
                              </p:par>
                              <p:par>
                                <p:cTn id="72" presetID="3" presetClass="entr" presetSubtype="1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linds(horizontal)">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par>
                                <p:cTn id="80" presetID="3" presetClass="exit" presetSubtype="10" fill="hold" nodeType="withEffect">
                                  <p:stCondLst>
                                    <p:cond delay="0"/>
                                  </p:stCondLst>
                                  <p:childTnLst>
                                    <p:animEffect transition="out" filter="blinds(horizontal)">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childTnLst>
                          </p:cTn>
                        </p:par>
                        <p:par>
                          <p:cTn id="83" fill="hold">
                            <p:stCondLst>
                              <p:cond delay="500"/>
                            </p:stCondLst>
                            <p:childTnLst>
                              <p:par>
                                <p:cTn id="84" presetID="3" presetClass="entr" presetSubtype="1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blinds(horizontal)">
                                      <p:cBhvr>
                                        <p:cTn id="86" dur="500"/>
                                        <p:tgtEl>
                                          <p:spTgt spid="24"/>
                                        </p:tgtEl>
                                      </p:cBhvr>
                                    </p:animEffect>
                                  </p:childTnLst>
                                </p:cTn>
                              </p:par>
                              <p:par>
                                <p:cTn id="87" presetID="3" presetClass="entr" presetSubtype="10"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blinds(horizontal)">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grpId="1" nodeType="clickEffect">
                                  <p:stCondLst>
                                    <p:cond delay="0"/>
                                  </p:stCondLst>
                                  <p:childTnLst>
                                    <p:animEffect transition="out" filter="blinds(horizontal)">
                                      <p:cBhvr>
                                        <p:cTn id="93" dur="500"/>
                                        <p:tgtEl>
                                          <p:spTgt spid="24"/>
                                        </p:tgtEl>
                                      </p:cBhvr>
                                    </p:animEffect>
                                    <p:set>
                                      <p:cBhvr>
                                        <p:cTn id="94" dur="1" fill="hold">
                                          <p:stCondLst>
                                            <p:cond delay="499"/>
                                          </p:stCondLst>
                                        </p:cTn>
                                        <p:tgtEl>
                                          <p:spTgt spid="24"/>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500"/>
                                        <p:tgtEl>
                                          <p:spTgt spid="35"/>
                                        </p:tgtEl>
                                      </p:cBhvr>
                                    </p:animEffect>
                                    <p:set>
                                      <p:cBhvr>
                                        <p:cTn id="97" dur="1" fill="hold">
                                          <p:stCondLst>
                                            <p:cond delay="499"/>
                                          </p:stCondLst>
                                        </p:cTn>
                                        <p:tgtEl>
                                          <p:spTgt spid="3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blinds(horizontal)">
                                      <p:cBhvr>
                                        <p:cTn id="102" dur="500"/>
                                        <p:tgtEl>
                                          <p:spTgt spid="5"/>
                                        </p:tgtEl>
                                      </p:cBhvr>
                                    </p:animEffect>
                                  </p:childTnLst>
                                </p:cTn>
                              </p:par>
                            </p:childTnLst>
                          </p:cTn>
                        </p:par>
                        <p:par>
                          <p:cTn id="103" fill="hold">
                            <p:stCondLst>
                              <p:cond delay="500"/>
                            </p:stCondLst>
                            <p:childTnLst>
                              <p:par>
                                <p:cTn id="104" presetID="3" presetClass="entr" presetSubtype="10" fill="hold"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blinds(horizontal)">
                                      <p:cBhvr>
                                        <p:cTn id="106" dur="5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blinds(horizontal)">
                                      <p:cBhvr>
                                        <p:cTn id="111" dur="500"/>
                                        <p:tgtEl>
                                          <p:spTgt spid="40"/>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xit" presetSubtype="10" fill="hold" nodeType="clickEffect">
                                  <p:stCondLst>
                                    <p:cond delay="0"/>
                                  </p:stCondLst>
                                  <p:childTnLst>
                                    <p:animEffect transition="out" filter="blinds(horizontal)">
                                      <p:cBhvr>
                                        <p:cTn id="115" dur="500"/>
                                        <p:tgtEl>
                                          <p:spTgt spid="40"/>
                                        </p:tgtEl>
                                      </p:cBhvr>
                                    </p:animEffect>
                                    <p:set>
                                      <p:cBhvr>
                                        <p:cTn id="116" dur="1" fill="hold">
                                          <p:stCondLst>
                                            <p:cond delay="499"/>
                                          </p:stCondLst>
                                        </p:cTn>
                                        <p:tgtEl>
                                          <p:spTgt spid="4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blinds(horizontal)">
                                      <p:cBhvr>
                                        <p:cTn id="121" dur="500"/>
                                        <p:tgtEl>
                                          <p:spTgt spid="6"/>
                                        </p:tgtEl>
                                      </p:cBhvr>
                                    </p:animEffect>
                                  </p:childTnLst>
                                </p:cTn>
                              </p:par>
                            </p:childTnLst>
                          </p:cTn>
                        </p:par>
                        <p:par>
                          <p:cTn id="122" fill="hold">
                            <p:stCondLst>
                              <p:cond delay="500"/>
                            </p:stCondLst>
                            <p:childTnLst>
                              <p:par>
                                <p:cTn id="123" presetID="3" presetClass="entr" presetSubtype="10" fill="hold" nodeType="after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blinds(horizontal)">
                                      <p:cBhvr>
                                        <p:cTn id="125" dur="500"/>
                                        <p:tgtEl>
                                          <p:spTgt spid="12"/>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blinds(horizontal)">
                                      <p:cBhvr>
                                        <p:cTn id="130" dur="500"/>
                                        <p:tgtEl>
                                          <p:spTgt spid="47"/>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xit" presetSubtype="10" fill="hold" nodeType="clickEffect">
                                  <p:stCondLst>
                                    <p:cond delay="0"/>
                                  </p:stCondLst>
                                  <p:childTnLst>
                                    <p:animEffect transition="out" filter="blinds(horizontal)">
                                      <p:cBhvr>
                                        <p:cTn id="134" dur="500"/>
                                        <p:tgtEl>
                                          <p:spTgt spid="47"/>
                                        </p:tgtEl>
                                      </p:cBhvr>
                                    </p:animEffect>
                                    <p:set>
                                      <p:cBhvr>
                                        <p:cTn id="135" dur="1" fill="hold">
                                          <p:stCondLst>
                                            <p:cond delay="499"/>
                                          </p:stCondLst>
                                        </p:cTn>
                                        <p:tgtEl>
                                          <p:spTgt spid="47"/>
                                        </p:tgtEl>
                                        <p:attrNameLst>
                                          <p:attrName>style.visibility</p:attrName>
                                        </p:attrNameLst>
                                      </p:cBhvr>
                                      <p:to>
                                        <p:strVal val="hidden"/>
                                      </p:to>
                                    </p:set>
                                  </p:childTnLst>
                                </p:cTn>
                              </p:par>
                            </p:childTnLst>
                          </p:cTn>
                        </p:par>
                        <p:par>
                          <p:cTn id="136" fill="hold">
                            <p:stCondLst>
                              <p:cond delay="500"/>
                            </p:stCondLst>
                            <p:childTnLst>
                              <p:par>
                                <p:cTn id="137" presetID="3" presetClass="entr" presetSubtype="10" fill="hold" nodeType="after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blinds(horizontal)">
                                      <p:cBhvr>
                                        <p:cTn id="139" dur="500"/>
                                        <p:tgtEl>
                                          <p:spTgt spid="50"/>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xit" presetSubtype="10" fill="hold" nodeType="clickEffect">
                                  <p:stCondLst>
                                    <p:cond delay="0"/>
                                  </p:stCondLst>
                                  <p:childTnLst>
                                    <p:animEffect transition="out" filter="blinds(horizontal)">
                                      <p:cBhvr>
                                        <p:cTn id="143" dur="500"/>
                                        <p:tgtEl>
                                          <p:spTgt spid="50"/>
                                        </p:tgtEl>
                                      </p:cBhvr>
                                    </p:animEffect>
                                    <p:set>
                                      <p:cBhvr>
                                        <p:cTn id="144"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119" grpId="0" animBg="1"/>
      <p:bldP spid="119" grpId="1" animBg="1"/>
      <p:bldP spid="15" grpId="0" animBg="1"/>
      <p:bldP spid="15" grpId="1" animBg="1"/>
      <p:bldP spid="21" grpId="0" animBg="1"/>
      <p:bldP spid="21" grpId="1" animBg="1"/>
      <p:bldP spid="22" grpId="0" animBg="1"/>
      <p:bldP spid="22" grpId="1" animBg="1"/>
      <p:bldP spid="24" grpId="0" animBg="1"/>
      <p:bldP spid="24" grpId="1"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1 Título"/>
          <p:cNvSpPr txBox="1"/>
          <p:nvPr/>
        </p:nvSpPr>
        <p:spPr>
          <a:xfrm>
            <a:off x="623253" y="179115"/>
            <a:ext cx="4521200" cy="86360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n-US" altLang="zh-CN" sz="3600" dirty="0">
                <a:latin typeface="微软雅黑" panose="020B0503020204020204" charset="-122"/>
                <a:ea typeface="微软雅黑" panose="020B0503020204020204" charset="-122"/>
                <a:cs typeface="Times New Roman" panose="02020603050405020304" charset="0"/>
                <a:sym typeface="+mn-ea"/>
              </a:rPr>
              <a:t>Methods</a:t>
            </a:r>
            <a:endParaRPr lang="es-HN" sz="3600" dirty="0">
              <a:solidFill>
                <a:schemeClr val="tx1"/>
              </a:solidFill>
              <a:latin typeface="微软雅黑" panose="020B0503020204020204" charset="-122"/>
              <a:ea typeface="微软雅黑" panose="020B0503020204020204" charset="-122"/>
              <a:cs typeface="Times New Roman" panose="02020603050405020304" charset="0"/>
            </a:endParaRPr>
          </a:p>
        </p:txBody>
      </p:sp>
      <p:pic>
        <p:nvPicPr>
          <p:cNvPr id="2" name="图片 1" descr="framework"/>
          <p:cNvPicPr>
            <a:picLocks noChangeAspect="1"/>
          </p:cNvPicPr>
          <p:nvPr/>
        </p:nvPicPr>
        <p:blipFill>
          <a:blip r:embed="rId1"/>
          <a:stretch>
            <a:fillRect/>
          </a:stretch>
        </p:blipFill>
        <p:spPr>
          <a:xfrm>
            <a:off x="623570" y="1854200"/>
            <a:ext cx="11163935" cy="3714750"/>
          </a:xfrm>
          <a:prstGeom prst="rect">
            <a:avLst/>
          </a:prstGeom>
        </p:spPr>
      </p:pic>
      <p:sp>
        <p:nvSpPr>
          <p:cNvPr id="23" name="1 Título"/>
          <p:cNvSpPr txBox="1"/>
          <p:nvPr/>
        </p:nvSpPr>
        <p:spPr>
          <a:xfrm>
            <a:off x="671830" y="889635"/>
            <a:ext cx="9935210" cy="56388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zh-CN" altLang="en-US" sz="2400">
                <a:latin typeface="Times New Roman" panose="02020603050405020304" charset="0"/>
                <a:cs typeface="Times New Roman" panose="02020603050405020304" charset="0"/>
                <a:sym typeface="+mn-ea"/>
              </a:rPr>
              <a:t>Federated Template</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Communication</a:t>
            </a:r>
            <a:r>
              <a:rPr lang="en-US" altLang="zh-CN" sz="2400">
                <a:latin typeface="Times New Roman" panose="02020603050405020304" charset="0"/>
                <a:cs typeface="Times New Roman" panose="02020603050405020304" charset="0"/>
                <a:sym typeface="+mn-ea"/>
              </a:rPr>
              <a:t> for Iris Recognition Framework </a:t>
            </a:r>
            <a:endParaRPr lang="en-US" altLang="zh-CN" sz="2400" dirty="0">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27" name="圆角矩形 26"/>
          <p:cNvSpPr/>
          <p:nvPr/>
        </p:nvSpPr>
        <p:spPr>
          <a:xfrm>
            <a:off x="1228725" y="3220720"/>
            <a:ext cx="968375" cy="416560"/>
          </a:xfrm>
          <a:prstGeom prst="roundRect">
            <a:avLst>
              <a:gd name="adj" fmla="val 3862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2486025" y="2947670"/>
            <a:ext cx="968375" cy="416560"/>
          </a:xfrm>
          <a:prstGeom prst="roundRect">
            <a:avLst>
              <a:gd name="adj" fmla="val 3862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3813175" y="1950720"/>
            <a:ext cx="1416050" cy="1412875"/>
          </a:xfrm>
          <a:prstGeom prst="roundRect">
            <a:avLst>
              <a:gd name="adj" fmla="val 8307"/>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右箭头 6"/>
          <p:cNvSpPr/>
          <p:nvPr/>
        </p:nvSpPr>
        <p:spPr>
          <a:xfrm rot="5400000">
            <a:off x="5221605" y="2324100"/>
            <a:ext cx="534035" cy="476250"/>
          </a:xfrm>
          <a:prstGeom prst="bentArrow">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9" name="圆角右箭头 8"/>
          <p:cNvSpPr/>
          <p:nvPr/>
        </p:nvSpPr>
        <p:spPr>
          <a:xfrm rot="10800000">
            <a:off x="5193030" y="4108450"/>
            <a:ext cx="534035" cy="476250"/>
          </a:xfrm>
          <a:prstGeom prst="bentArrow">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圆角右箭头 9"/>
          <p:cNvSpPr/>
          <p:nvPr/>
        </p:nvSpPr>
        <p:spPr>
          <a:xfrm rot="16200000">
            <a:off x="2961640" y="3752850"/>
            <a:ext cx="897255" cy="445770"/>
          </a:xfrm>
          <a:prstGeom prst="bentArrow">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par>
                                <p:cTn id="32" presetID="3" presetClass="exit" presetSubtype="10" fill="hold" grpId="1" nodeType="withEffect">
                                  <p:stCondLst>
                                    <p:cond delay="0"/>
                                  </p:stCondLst>
                                  <p:childTnLst>
                                    <p:animEffect transition="out" filter="blinds(horizontal)">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par>
                          <p:cTn id="35" fill="hold">
                            <p:stCondLst>
                              <p:cond delay="1000"/>
                            </p:stCondLst>
                            <p:childTnLst>
                              <p:par>
                                <p:cTn id="36" presetID="3" presetClass="entr" presetSubtype="1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par>
                          <p:cTn id="39" fill="hold">
                            <p:stCondLst>
                              <p:cond delay="1500"/>
                            </p:stCondLst>
                            <p:childTnLst>
                              <p:par>
                                <p:cTn id="40" presetID="3" presetClass="entr" presetSubtype="1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par>
                          <p:cTn id="43" fill="hold">
                            <p:stCondLst>
                              <p:cond delay="2000"/>
                            </p:stCondLst>
                            <p:childTnLst>
                              <p:par>
                                <p:cTn id="44" presetID="3" presetClass="entr" presetSubtype="1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animBg="1"/>
      <p:bldP spid="3" grpId="0" animBg="1"/>
      <p:bldP spid="27" grpId="1" animBg="1"/>
      <p:bldP spid="3" grpId="1" animBg="1"/>
      <p:bldP spid="6" grpId="0" bldLvl="0" animBg="1"/>
      <p:bldP spid="6" grpId="1" bldLvl="0" animBg="1"/>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1 Título"/>
          <p:cNvSpPr txBox="1"/>
          <p:nvPr/>
        </p:nvSpPr>
        <p:spPr>
          <a:xfrm>
            <a:off x="623253" y="179115"/>
            <a:ext cx="4521200" cy="86360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lang="en-US" altLang="zh-CN" sz="3600" dirty="0">
                <a:latin typeface="微软雅黑" panose="020B0503020204020204" charset="-122"/>
                <a:ea typeface="微软雅黑" panose="020B0503020204020204" charset="-122"/>
                <a:cs typeface="Times New Roman" panose="02020603050405020304" charset="0"/>
                <a:sym typeface="+mn-ea"/>
              </a:rPr>
              <a:t>Methods</a:t>
            </a:r>
            <a:endParaRPr lang="es-HN" sz="3600" dirty="0">
              <a:solidFill>
                <a:schemeClr val="tx1"/>
              </a:solidFill>
              <a:latin typeface="微软雅黑" panose="020B0503020204020204" charset="-122"/>
              <a:ea typeface="微软雅黑" panose="020B0503020204020204" charset="-122"/>
              <a:cs typeface="Times New Roman" panose="02020603050405020304" charset="0"/>
            </a:endParaRPr>
          </a:p>
        </p:txBody>
      </p:sp>
      <p:sp>
        <p:nvSpPr>
          <p:cNvPr id="23" name="1 Título"/>
          <p:cNvSpPr txBox="1"/>
          <p:nvPr/>
        </p:nvSpPr>
        <p:spPr>
          <a:xfrm>
            <a:off x="671830" y="889635"/>
            <a:ext cx="3245485" cy="56388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sz="2400">
                <a:latin typeface="Times New Roman" panose="02020603050405020304" charset="0"/>
                <a:cs typeface="Times New Roman" panose="02020603050405020304" charset="0"/>
                <a:sym typeface="+mn-ea"/>
              </a:rPr>
              <a:t>Federated </a:t>
            </a:r>
            <a:r>
              <a:rPr lang="en-US" sz="2400">
                <a:latin typeface="Times New Roman" panose="02020603050405020304" charset="0"/>
                <a:cs typeface="Times New Roman" panose="02020603050405020304" charset="0"/>
                <a:sym typeface="+mn-ea"/>
              </a:rPr>
              <a:t>T</a:t>
            </a:r>
            <a:r>
              <a:rPr sz="2400">
                <a:latin typeface="Times New Roman" panose="02020603050405020304" charset="0"/>
                <a:cs typeface="Times New Roman" panose="02020603050405020304" charset="0"/>
                <a:sym typeface="+mn-ea"/>
              </a:rPr>
              <a:t>riplet </a:t>
            </a:r>
            <a:r>
              <a:rPr lang="en-US" sz="2400">
                <a:latin typeface="Times New Roman" panose="02020603050405020304" charset="0"/>
                <a:cs typeface="Times New Roman" panose="02020603050405020304" charset="0"/>
                <a:sym typeface="+mn-ea"/>
              </a:rPr>
              <a:t>L</a:t>
            </a:r>
            <a:r>
              <a:rPr sz="2400">
                <a:latin typeface="Times New Roman" panose="02020603050405020304" charset="0"/>
                <a:cs typeface="Times New Roman" panose="02020603050405020304" charset="0"/>
                <a:sym typeface="+mn-ea"/>
              </a:rPr>
              <a:t>oss</a:t>
            </a:r>
            <a:endParaRPr sz="2400">
              <a:latin typeface="Times New Roman" panose="02020603050405020304" charset="0"/>
              <a:cs typeface="Times New Roman" panose="02020603050405020304" charset="0"/>
              <a:sym typeface="+mn-ea"/>
            </a:endParaRPr>
          </a:p>
        </p:txBody>
      </p:sp>
      <p:sp>
        <p:nvSpPr>
          <p:cNvPr id="3" name="1 Título"/>
          <p:cNvSpPr txBox="1"/>
          <p:nvPr/>
        </p:nvSpPr>
        <p:spPr>
          <a:xfrm>
            <a:off x="671830" y="3692525"/>
            <a:ext cx="4617720" cy="563880"/>
          </a:xfrm>
          <a:prstGeom prst="rect">
            <a:avLst/>
          </a:prstGeom>
        </p:spPr>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fontAlgn="base">
              <a:lnSpc>
                <a:spcPts val="5765"/>
              </a:lnSpc>
              <a:spcBef>
                <a:spcPct val="0"/>
              </a:spcBef>
              <a:spcAft>
                <a:spcPct val="0"/>
              </a:spcAft>
            </a:pPr>
            <a:r>
              <a:rPr sz="2400">
                <a:latin typeface="Times New Roman" panose="02020603050405020304" charset="0"/>
                <a:cs typeface="Times New Roman" panose="02020603050405020304" charset="0"/>
                <a:sym typeface="+mn-ea"/>
              </a:rPr>
              <a:t>Distribution </a:t>
            </a:r>
            <a:r>
              <a:rPr lang="en-US" sz="2400">
                <a:latin typeface="Times New Roman" panose="02020603050405020304" charset="0"/>
                <a:cs typeface="Times New Roman" panose="02020603050405020304" charset="0"/>
                <a:sym typeface="+mn-ea"/>
              </a:rPr>
              <a:t>S</a:t>
            </a:r>
            <a:r>
              <a:rPr sz="2400">
                <a:latin typeface="Times New Roman" panose="02020603050405020304" charset="0"/>
                <a:cs typeface="Times New Roman" panose="02020603050405020304" charset="0"/>
                <a:sym typeface="+mn-ea"/>
              </a:rPr>
              <a:t>imilarity </a:t>
            </a:r>
            <a:r>
              <a:rPr lang="en-US" sz="2400">
                <a:latin typeface="Times New Roman" panose="02020603050405020304" charset="0"/>
                <a:cs typeface="Times New Roman" panose="02020603050405020304" charset="0"/>
                <a:sym typeface="+mn-ea"/>
              </a:rPr>
              <a:t>A</a:t>
            </a:r>
            <a:r>
              <a:rPr sz="2400">
                <a:latin typeface="Times New Roman" panose="02020603050405020304" charset="0"/>
                <a:cs typeface="Times New Roman" panose="02020603050405020304" charset="0"/>
                <a:sym typeface="+mn-ea"/>
              </a:rPr>
              <a:t>ggregation</a:t>
            </a:r>
            <a:endParaRPr sz="2400">
              <a:latin typeface="Times New Roman" panose="02020603050405020304" charset="0"/>
              <a:cs typeface="Times New Roman" panose="02020603050405020304" charset="0"/>
              <a:sym typeface="+mn-ea"/>
            </a:endParaRPr>
          </a:p>
        </p:txBody>
      </p:sp>
      <p:grpSp>
        <p:nvGrpSpPr>
          <p:cNvPr id="10" name="组合 9"/>
          <p:cNvGrpSpPr/>
          <p:nvPr/>
        </p:nvGrpSpPr>
        <p:grpSpPr>
          <a:xfrm>
            <a:off x="701040" y="1503680"/>
            <a:ext cx="8479790" cy="612140"/>
            <a:chOff x="1058" y="2913"/>
            <a:chExt cx="13354" cy="964"/>
          </a:xfrm>
        </p:grpSpPr>
        <p:pic>
          <p:nvPicPr>
            <p:cNvPr id="5" name="图片 4"/>
            <p:cNvPicPr>
              <a:picLocks noChangeAspect="1"/>
            </p:cNvPicPr>
            <p:nvPr/>
          </p:nvPicPr>
          <p:blipFill>
            <a:blip r:embed="rId1"/>
            <a:stretch>
              <a:fillRect/>
            </a:stretch>
          </p:blipFill>
          <p:spPr>
            <a:xfrm>
              <a:off x="1058" y="2913"/>
              <a:ext cx="6985" cy="849"/>
            </a:xfrm>
            <a:prstGeom prst="rect">
              <a:avLst/>
            </a:prstGeom>
          </p:spPr>
        </p:pic>
        <p:pic>
          <p:nvPicPr>
            <p:cNvPr id="6" name="图片 5"/>
            <p:cNvPicPr>
              <a:picLocks noChangeAspect="1"/>
            </p:cNvPicPr>
            <p:nvPr/>
          </p:nvPicPr>
          <p:blipFill>
            <a:blip r:embed="rId2"/>
            <a:stretch>
              <a:fillRect/>
            </a:stretch>
          </p:blipFill>
          <p:spPr>
            <a:xfrm>
              <a:off x="7320" y="2913"/>
              <a:ext cx="7092" cy="965"/>
            </a:xfrm>
            <a:prstGeom prst="rect">
              <a:avLst/>
            </a:prstGeom>
          </p:spPr>
        </p:pic>
      </p:grpSp>
      <p:pic>
        <p:nvPicPr>
          <p:cNvPr id="7" name="图片 6"/>
          <p:cNvPicPr>
            <a:picLocks noChangeAspect="1"/>
          </p:cNvPicPr>
          <p:nvPr/>
        </p:nvPicPr>
        <p:blipFill>
          <a:blip r:embed="rId3"/>
          <a:stretch>
            <a:fillRect/>
          </a:stretch>
        </p:blipFill>
        <p:spPr>
          <a:xfrm>
            <a:off x="708660" y="2585085"/>
            <a:ext cx="3171190" cy="503555"/>
          </a:xfrm>
          <a:prstGeom prst="rect">
            <a:avLst/>
          </a:prstGeom>
        </p:spPr>
      </p:pic>
      <p:pic>
        <p:nvPicPr>
          <p:cNvPr id="9" name="图片 8"/>
          <p:cNvPicPr>
            <a:picLocks noChangeAspect="1"/>
          </p:cNvPicPr>
          <p:nvPr/>
        </p:nvPicPr>
        <p:blipFill>
          <a:blip r:embed="rId4"/>
          <a:stretch>
            <a:fillRect/>
          </a:stretch>
        </p:blipFill>
        <p:spPr>
          <a:xfrm>
            <a:off x="623570" y="4382135"/>
            <a:ext cx="5869305" cy="1894840"/>
          </a:xfrm>
          <a:prstGeom prst="rect">
            <a:avLst/>
          </a:prstGeom>
        </p:spPr>
      </p:pic>
      <p:grpSp>
        <p:nvGrpSpPr>
          <p:cNvPr id="19" name="组合 18"/>
          <p:cNvGrpSpPr/>
          <p:nvPr/>
        </p:nvGrpSpPr>
        <p:grpSpPr>
          <a:xfrm>
            <a:off x="928370" y="1559560"/>
            <a:ext cx="6233795" cy="1542415"/>
            <a:chOff x="1462" y="2816"/>
            <a:chExt cx="9817" cy="2429"/>
          </a:xfrm>
        </p:grpSpPr>
        <p:sp>
          <p:nvSpPr>
            <p:cNvPr id="119" name="圆角矩形 118"/>
            <p:cNvSpPr/>
            <p:nvPr/>
          </p:nvSpPr>
          <p:spPr>
            <a:xfrm>
              <a:off x="3952" y="2873"/>
              <a:ext cx="1213" cy="674"/>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5712" y="2873"/>
              <a:ext cx="1213" cy="674"/>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9928" y="2816"/>
              <a:ext cx="1351" cy="674"/>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4506" y="4539"/>
              <a:ext cx="1351" cy="674"/>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3007" y="4571"/>
              <a:ext cx="1213" cy="674"/>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1462" y="4571"/>
              <a:ext cx="1213" cy="674"/>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a:stCxn id="15" idx="0"/>
              <a:endCxn id="119" idx="2"/>
            </p:cNvCxnSpPr>
            <p:nvPr/>
          </p:nvCxnSpPr>
          <p:spPr>
            <a:xfrm flipV="1">
              <a:off x="2069" y="3547"/>
              <a:ext cx="2490" cy="1024"/>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4" idx="0"/>
              <a:endCxn id="11" idx="2"/>
            </p:cNvCxnSpPr>
            <p:nvPr/>
          </p:nvCxnSpPr>
          <p:spPr>
            <a:xfrm flipV="1">
              <a:off x="3614" y="3547"/>
              <a:ext cx="2705" cy="1024"/>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3" idx="0"/>
              <a:endCxn id="12" idx="2"/>
            </p:cNvCxnSpPr>
            <p:nvPr/>
          </p:nvCxnSpPr>
          <p:spPr>
            <a:xfrm flipV="1">
              <a:off x="5182" y="3490"/>
              <a:ext cx="5422" cy="1049"/>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2" name="圆角矩形 21"/>
          <p:cNvSpPr/>
          <p:nvPr/>
        </p:nvSpPr>
        <p:spPr>
          <a:xfrm>
            <a:off x="4894580" y="4765675"/>
            <a:ext cx="593725" cy="41846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角矩形 23"/>
          <p:cNvSpPr/>
          <p:nvPr/>
        </p:nvSpPr>
        <p:spPr>
          <a:xfrm>
            <a:off x="5488305" y="4765675"/>
            <a:ext cx="867410" cy="418465"/>
          </a:xfrm>
          <a:prstGeom prst="round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5" name="图片 24"/>
          <p:cNvPicPr>
            <a:picLocks noChangeAspect="1"/>
          </p:cNvPicPr>
          <p:nvPr/>
        </p:nvPicPr>
        <p:blipFill>
          <a:blip r:embed="rId5"/>
          <a:stretch>
            <a:fillRect/>
          </a:stretch>
        </p:blipFill>
        <p:spPr>
          <a:xfrm>
            <a:off x="7240270" y="5121275"/>
            <a:ext cx="3688080" cy="1071245"/>
          </a:xfrm>
          <a:prstGeom prst="rect">
            <a:avLst/>
          </a:prstGeom>
        </p:spPr>
      </p:pic>
      <p:grpSp>
        <p:nvGrpSpPr>
          <p:cNvPr id="34" name="组合 33"/>
          <p:cNvGrpSpPr/>
          <p:nvPr/>
        </p:nvGrpSpPr>
        <p:grpSpPr>
          <a:xfrm>
            <a:off x="6921500" y="4608195"/>
            <a:ext cx="2540000" cy="1584325"/>
            <a:chOff x="10900" y="7257"/>
            <a:chExt cx="4000" cy="2495"/>
          </a:xfrm>
        </p:grpSpPr>
        <p:sp>
          <p:nvSpPr>
            <p:cNvPr id="27" name="圆角矩形 26"/>
            <p:cNvSpPr/>
            <p:nvPr/>
          </p:nvSpPr>
          <p:spPr>
            <a:xfrm>
              <a:off x="11610" y="8064"/>
              <a:ext cx="2185" cy="1688"/>
            </a:xfrm>
            <a:prstGeom prst="roundRect">
              <a:avLst>
                <a:gd name="adj" fmla="val 3862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nvSpPr>
          <p:spPr>
            <a:xfrm>
              <a:off x="10900" y="7257"/>
              <a:ext cx="4000" cy="628"/>
            </a:xfrm>
            <a:prstGeom prst="rect">
              <a:avLst/>
            </a:prstGeom>
            <a:noFill/>
          </p:spPr>
          <p:txBody>
            <a:bodyPr wrap="square" rtlCol="0" anchor="t">
              <a:spAutoFit/>
            </a:bodyPr>
            <a:p>
              <a:r>
                <a:rPr lang="en-US" altLang="zh-CN" sz="2000"/>
                <a:t>S</a:t>
              </a:r>
              <a:r>
                <a:rPr lang="zh-CN" altLang="en-US" sz="2000"/>
                <a:t>cale </a:t>
              </a:r>
              <a:r>
                <a:rPr lang="en-US" altLang="zh-CN" sz="2000"/>
                <a:t>B</a:t>
              </a:r>
              <a:r>
                <a:rPr lang="zh-CN" altLang="en-US" sz="2000"/>
                <a:t>alance</a:t>
              </a:r>
              <a:endParaRPr lang="zh-CN" altLang="en-US" sz="2000"/>
            </a:p>
          </p:txBody>
        </p:sp>
        <p:sp>
          <p:nvSpPr>
            <p:cNvPr id="33" name="圆角矩形 32"/>
            <p:cNvSpPr/>
            <p:nvPr/>
          </p:nvSpPr>
          <p:spPr>
            <a:xfrm>
              <a:off x="10979" y="7287"/>
              <a:ext cx="2647" cy="503"/>
            </a:xfrm>
            <a:prstGeom prst="roundRect">
              <a:avLst>
                <a:gd name="adj" fmla="val 1303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8" name="组合 37"/>
          <p:cNvGrpSpPr/>
          <p:nvPr/>
        </p:nvGrpSpPr>
        <p:grpSpPr>
          <a:xfrm>
            <a:off x="8759190" y="4607560"/>
            <a:ext cx="2323465" cy="1584960"/>
            <a:chOff x="13794" y="7256"/>
            <a:chExt cx="3659" cy="2496"/>
          </a:xfrm>
        </p:grpSpPr>
        <p:sp>
          <p:nvSpPr>
            <p:cNvPr id="35" name="圆角矩形 34"/>
            <p:cNvSpPr/>
            <p:nvPr/>
          </p:nvSpPr>
          <p:spPr>
            <a:xfrm>
              <a:off x="14083" y="7287"/>
              <a:ext cx="3128" cy="503"/>
            </a:xfrm>
            <a:prstGeom prst="roundRect">
              <a:avLst>
                <a:gd name="adj" fmla="val 1303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圆角矩形 27"/>
            <p:cNvSpPr/>
            <p:nvPr/>
          </p:nvSpPr>
          <p:spPr>
            <a:xfrm>
              <a:off x="13794" y="8064"/>
              <a:ext cx="3416" cy="1688"/>
            </a:xfrm>
            <a:prstGeom prst="roundRect">
              <a:avLst>
                <a:gd name="adj" fmla="val 3862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31"/>
            <p:cNvSpPr txBox="1"/>
            <p:nvPr/>
          </p:nvSpPr>
          <p:spPr>
            <a:xfrm>
              <a:off x="13917" y="7256"/>
              <a:ext cx="3537" cy="580"/>
            </a:xfrm>
            <a:prstGeom prst="rect">
              <a:avLst/>
            </a:prstGeom>
            <a:noFill/>
          </p:spPr>
          <p:txBody>
            <a:bodyPr wrap="square" rtlCol="0" anchor="t">
              <a:spAutoFit/>
            </a:bodyPr>
            <a:p>
              <a:r>
                <a:rPr lang="zh-CN" altLang="en-US"/>
                <a:t> Distance</a:t>
              </a:r>
              <a:r>
                <a:rPr lang="en-US" altLang="zh-CN"/>
                <a:t> Reweight</a:t>
              </a:r>
              <a:endParaRPr lang="en-US" altLang="zh-CN"/>
            </a:p>
          </p:txBody>
        </p:sp>
      </p:grpSp>
      <p:sp>
        <p:nvSpPr>
          <p:cNvPr id="102" name="椭圆 101"/>
          <p:cNvSpPr/>
          <p:nvPr/>
        </p:nvSpPr>
        <p:spPr>
          <a:xfrm>
            <a:off x="8991600" y="2769870"/>
            <a:ext cx="220345" cy="220345"/>
          </a:xfrm>
          <a:prstGeom prst="ellipse">
            <a:avLst/>
          </a:prstGeom>
          <a:gradFill>
            <a:gsLst>
              <a:gs pos="0">
                <a:srgbClr val="007BD3"/>
              </a:gs>
              <a:gs pos="100000">
                <a:srgbClr val="03437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椭圆 102"/>
          <p:cNvSpPr/>
          <p:nvPr/>
        </p:nvSpPr>
        <p:spPr>
          <a:xfrm>
            <a:off x="10645775" y="1797050"/>
            <a:ext cx="220345" cy="220345"/>
          </a:xfrm>
          <a:prstGeom prst="ellipse">
            <a:avLst/>
          </a:prstGeom>
          <a:gradFill>
            <a:gsLst>
              <a:gs pos="0">
                <a:srgbClr val="FE4444"/>
              </a:gs>
              <a:gs pos="100000">
                <a:srgbClr val="832B2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 name="椭圆 103"/>
          <p:cNvSpPr/>
          <p:nvPr/>
        </p:nvSpPr>
        <p:spPr>
          <a:xfrm>
            <a:off x="10424795" y="3056890"/>
            <a:ext cx="220345" cy="220345"/>
          </a:xfrm>
          <a:prstGeom prst="ellipse">
            <a:avLst/>
          </a:prstGeom>
          <a:gradFill>
            <a:gsLst>
              <a:gs pos="0">
                <a:srgbClr val="14CD68"/>
              </a:gs>
              <a:gs pos="100000">
                <a:srgbClr val="0B6E3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5" name="文本框 104"/>
          <p:cNvSpPr txBox="1"/>
          <p:nvPr/>
        </p:nvSpPr>
        <p:spPr>
          <a:xfrm>
            <a:off x="8648065" y="2401570"/>
            <a:ext cx="906780" cy="368300"/>
          </a:xfrm>
          <a:prstGeom prst="rect">
            <a:avLst/>
          </a:prstGeom>
          <a:noFill/>
        </p:spPr>
        <p:txBody>
          <a:bodyPr wrap="none" rtlCol="0">
            <a:spAutoFit/>
          </a:bodyPr>
          <a:p>
            <a:r>
              <a:rPr lang="en-US" altLang="zh-CN"/>
              <a:t>Anchor</a:t>
            </a:r>
            <a:endParaRPr lang="en-US" altLang="zh-CN"/>
          </a:p>
        </p:txBody>
      </p:sp>
      <p:sp>
        <p:nvSpPr>
          <p:cNvPr id="106" name="文本框 105"/>
          <p:cNvSpPr txBox="1"/>
          <p:nvPr/>
        </p:nvSpPr>
        <p:spPr>
          <a:xfrm>
            <a:off x="9721215" y="1560195"/>
            <a:ext cx="1084580" cy="368300"/>
          </a:xfrm>
          <a:prstGeom prst="rect">
            <a:avLst/>
          </a:prstGeom>
          <a:noFill/>
        </p:spPr>
        <p:txBody>
          <a:bodyPr wrap="none" rtlCol="0">
            <a:spAutoFit/>
          </a:bodyPr>
          <a:p>
            <a:r>
              <a:rPr lang="en-US" altLang="zh-CN"/>
              <a:t>Negative</a:t>
            </a:r>
            <a:endParaRPr lang="en-US" altLang="zh-CN"/>
          </a:p>
        </p:txBody>
      </p:sp>
      <p:sp>
        <p:nvSpPr>
          <p:cNvPr id="107" name="文本框 106"/>
          <p:cNvSpPr txBox="1"/>
          <p:nvPr/>
        </p:nvSpPr>
        <p:spPr>
          <a:xfrm>
            <a:off x="10424795" y="3248660"/>
            <a:ext cx="982980" cy="368300"/>
          </a:xfrm>
          <a:prstGeom prst="rect">
            <a:avLst/>
          </a:prstGeom>
          <a:noFill/>
        </p:spPr>
        <p:txBody>
          <a:bodyPr wrap="none" rtlCol="0">
            <a:spAutoFit/>
          </a:bodyPr>
          <a:p>
            <a:r>
              <a:rPr lang="en-US" altLang="zh-CN"/>
              <a:t>Positive</a:t>
            </a:r>
            <a:endParaRPr lang="en-US" altLang="zh-CN"/>
          </a:p>
        </p:txBody>
      </p:sp>
      <p:cxnSp>
        <p:nvCxnSpPr>
          <p:cNvPr id="108" name="直接箭头连接符 107"/>
          <p:cNvCxnSpPr>
            <a:stCxn id="102" idx="6"/>
          </p:cNvCxnSpPr>
          <p:nvPr/>
        </p:nvCxnSpPr>
        <p:spPr>
          <a:xfrm flipV="1">
            <a:off x="9211945" y="1915160"/>
            <a:ext cx="1830705" cy="96520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a:stCxn id="102" idx="6"/>
          </p:cNvCxnSpPr>
          <p:nvPr/>
        </p:nvCxnSpPr>
        <p:spPr>
          <a:xfrm>
            <a:off x="9211945" y="2880360"/>
            <a:ext cx="663575" cy="201930"/>
          </a:xfrm>
          <a:prstGeom prst="straightConnector1">
            <a:avLst/>
          </a:prstGeom>
          <a:ln w="285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stCxn id="102" idx="6"/>
          </p:cNvCxnSpPr>
          <p:nvPr/>
        </p:nvCxnSpPr>
        <p:spPr>
          <a:xfrm flipV="1">
            <a:off x="9211945" y="2699385"/>
            <a:ext cx="1290955" cy="180975"/>
          </a:xfrm>
          <a:prstGeom prst="straightConnector1">
            <a:avLst/>
          </a:prstGeom>
          <a:ln w="28575" cmpd="sng">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9789160" y="2301240"/>
            <a:ext cx="1668780" cy="645160"/>
          </a:xfrm>
          <a:prstGeom prst="rect">
            <a:avLst/>
          </a:prstGeom>
          <a:noFill/>
        </p:spPr>
        <p:txBody>
          <a:bodyPr wrap="none" rtlCol="0">
            <a:spAutoFit/>
          </a:bodyPr>
          <a:p>
            <a:pPr algn="ctr"/>
            <a:r>
              <a:rPr lang="en-US" altLang="zh-CN">
                <a:solidFill>
                  <a:schemeClr val="bg2">
                    <a:lumMod val="50000"/>
                  </a:schemeClr>
                </a:solidFill>
              </a:rPr>
              <a:t>Cross-domain </a:t>
            </a:r>
            <a:endParaRPr lang="en-US" altLang="zh-CN">
              <a:solidFill>
                <a:schemeClr val="bg2">
                  <a:lumMod val="50000"/>
                </a:schemeClr>
              </a:solidFill>
            </a:endParaRPr>
          </a:p>
          <a:p>
            <a:pPr algn="ctr"/>
            <a:r>
              <a:rPr lang="en-US" altLang="zh-CN">
                <a:solidFill>
                  <a:schemeClr val="bg2">
                    <a:lumMod val="50000"/>
                  </a:schemeClr>
                </a:solidFill>
              </a:rPr>
              <a:t>Negative</a:t>
            </a:r>
            <a:endParaRPr lang="en-US" altLang="zh-CN">
              <a:solidFill>
                <a:schemeClr val="bg2">
                  <a:lumMod val="50000"/>
                </a:schemeClr>
              </a:solidFill>
            </a:endParaRPr>
          </a:p>
        </p:txBody>
      </p:sp>
      <p:cxnSp>
        <p:nvCxnSpPr>
          <p:cNvPr id="112" name="直接箭头连接符 111"/>
          <p:cNvCxnSpPr>
            <a:stCxn id="102" idx="5"/>
          </p:cNvCxnSpPr>
          <p:nvPr/>
        </p:nvCxnSpPr>
        <p:spPr>
          <a:xfrm>
            <a:off x="9179560" y="2957830"/>
            <a:ext cx="666115" cy="202565"/>
          </a:xfrm>
          <a:prstGeom prst="straightConnector1">
            <a:avLst/>
          </a:prstGeom>
          <a:ln w="28575" cmpd="sng">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3" name="五角星 112"/>
          <p:cNvSpPr/>
          <p:nvPr/>
        </p:nvSpPr>
        <p:spPr>
          <a:xfrm>
            <a:off x="9716135" y="2538095"/>
            <a:ext cx="309245" cy="299720"/>
          </a:xfrm>
          <a:prstGeom prst="star5">
            <a:avLst/>
          </a:prstGeom>
          <a:gradFill>
            <a:gsLst>
              <a:gs pos="0">
                <a:srgbClr val="FE4444">
                  <a:alpha val="28000"/>
                </a:srgbClr>
              </a:gs>
              <a:gs pos="100000">
                <a:srgbClr val="832B2B"/>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par>
                                <p:cTn id="12" presetID="3"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blinds(horizontal)">
                                      <p:cBhvr>
                                        <p:cTn id="28" dur="500"/>
                                        <p:tgtEl>
                                          <p:spTgt spid="10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blinds(horizontal)">
                                      <p:cBhvr>
                                        <p:cTn id="31" dur="500"/>
                                        <p:tgtEl>
                                          <p:spTgt spid="10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blinds(horizontal)">
                                      <p:cBhvr>
                                        <p:cTn id="34" dur="500"/>
                                        <p:tgtEl>
                                          <p:spTgt spid="10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linds(horizontal)">
                                      <p:cBhvr>
                                        <p:cTn id="37" dur="500"/>
                                        <p:tgtEl>
                                          <p:spTgt spid="10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blinds(horizontal)">
                                      <p:cBhvr>
                                        <p:cTn id="40" dur="500"/>
                                        <p:tgtEl>
                                          <p:spTgt spid="11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blinds(horizontal)">
                                      <p:cBhvr>
                                        <p:cTn id="43" dur="500"/>
                                        <p:tgtEl>
                                          <p:spTgt spid="11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blinds(horizontal)">
                                      <p:cBhvr>
                                        <p:cTn id="46" dur="500"/>
                                        <p:tgtEl>
                                          <p:spTgt spid="10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blinds(horizontal)">
                                      <p:cBhvr>
                                        <p:cTn id="49" dur="500"/>
                                        <p:tgtEl>
                                          <p:spTgt spid="107"/>
                                        </p:tgtEl>
                                      </p:cBhvr>
                                    </p:animEffect>
                                  </p:childTnLst>
                                </p:cTn>
                              </p:par>
                            </p:childTnLst>
                          </p:cTn>
                        </p:par>
                        <p:par>
                          <p:cTn id="50" fill="hold">
                            <p:stCondLst>
                              <p:cond delay="1000"/>
                            </p:stCondLst>
                            <p:childTnLst>
                              <p:par>
                                <p:cTn id="51" presetID="0" presetClass="path" presetSubtype="0" accel="50000" decel="50000" fill="hold" grpId="1" nodeType="afterEffect">
                                  <p:stCondLst>
                                    <p:cond delay="0"/>
                                  </p:stCondLst>
                                  <p:childTnLst>
                                    <p:animMotion origin="layout" path="M 0 0 L 0.0330208 -0.00138889 " pathEditMode="relative" ptsTypes="">
                                      <p:cBhvr>
                                        <p:cTn id="52" dur="2000" fill="hold"/>
                                        <p:tgtEl>
                                          <p:spTgt spid="106"/>
                                        </p:tgtEl>
                                        <p:attrNameLst>
                                          <p:attrName>ppt_x</p:attrName>
                                          <p:attrName>ppt_y</p:attrName>
                                        </p:attrNameLst>
                                      </p:cBhvr>
                                    </p:animMotion>
                                  </p:childTnLst>
                                </p:cTn>
                              </p:par>
                              <p:par>
                                <p:cTn id="53" presetID="0" presetClass="path" presetSubtype="0" accel="50000" decel="50000" fill="hold" grpId="1" nodeType="withEffect">
                                  <p:stCondLst>
                                    <p:cond delay="0"/>
                                  </p:stCondLst>
                                  <p:childTnLst>
                                    <p:animMotion origin="layout" path="M 0 0 L 0.0330208 -0.00138889 " pathEditMode="relative" ptsTypes="">
                                      <p:cBhvr>
                                        <p:cTn id="54" dur="2000" fill="hold"/>
                                        <p:tgtEl>
                                          <p:spTgt spid="103"/>
                                        </p:tgtEl>
                                        <p:attrNameLst>
                                          <p:attrName>ppt_x</p:attrName>
                                          <p:attrName>ppt_y</p:attrName>
                                        </p:attrNameLst>
                                      </p:cBhvr>
                                    </p:animMotion>
                                  </p:childTnLst>
                                </p:cTn>
                              </p:par>
                              <p:par>
                                <p:cTn id="55" presetID="0" presetClass="path" presetSubtype="0" accel="50000" decel="50000" fill="hold" grpId="1" nodeType="withEffect">
                                  <p:stCondLst>
                                    <p:cond delay="0"/>
                                  </p:stCondLst>
                                  <p:childTnLst>
                                    <p:animMotion origin="layout" path="M 0 0 L 0.0659375 0.00138889 " pathEditMode="relative" ptsTypes="">
                                      <p:cBhvr>
                                        <p:cTn id="56" dur="2000" fill="hold"/>
                                        <p:tgtEl>
                                          <p:spTgt spid="113"/>
                                        </p:tgtEl>
                                        <p:attrNameLst>
                                          <p:attrName>ppt_x</p:attrName>
                                          <p:attrName>ppt_y</p:attrName>
                                        </p:attrNameLst>
                                      </p:cBhvr>
                                    </p:animMotion>
                                  </p:childTnLst>
                                </p:cTn>
                              </p:par>
                              <p:par>
                                <p:cTn id="57" presetID="0" presetClass="path" presetSubtype="0" accel="50000" decel="50000" fill="hold" grpId="1" nodeType="withEffect">
                                  <p:stCondLst>
                                    <p:cond delay="0"/>
                                  </p:stCondLst>
                                  <p:childTnLst>
                                    <p:animMotion origin="layout" path="M 0 0 L 0.0659375 0.00138889 " pathEditMode="relative" ptsTypes="">
                                      <p:cBhvr>
                                        <p:cTn id="58" dur="2000" fill="hold"/>
                                        <p:tgtEl>
                                          <p:spTgt spid="111"/>
                                        </p:tgtEl>
                                        <p:attrNameLst>
                                          <p:attrName>ppt_x</p:attrName>
                                          <p:attrName>ppt_y</p:attrName>
                                        </p:attrNameLst>
                                      </p:cBhvr>
                                    </p:animMotion>
                                  </p:childTnLst>
                                </p:cTn>
                              </p:par>
                              <p:par>
                                <p:cTn id="59" presetID="0" presetClass="path" presetSubtype="0" accel="50000" decel="50000" fill="hold" grpId="1" nodeType="withEffect">
                                  <p:stCondLst>
                                    <p:cond delay="0"/>
                                  </p:stCondLst>
                                  <p:childTnLst>
                                    <p:animMotion origin="layout" path="M 0 0 L -0.0530729 -0.00138889 " pathEditMode="relative" ptsTypes="">
                                      <p:cBhvr>
                                        <p:cTn id="60" dur="2000" fill="hold"/>
                                        <p:tgtEl>
                                          <p:spTgt spid="107"/>
                                        </p:tgtEl>
                                        <p:attrNameLst>
                                          <p:attrName>ppt_x</p:attrName>
                                          <p:attrName>ppt_y</p:attrName>
                                        </p:attrNameLst>
                                      </p:cBhvr>
                                    </p:animMotion>
                                  </p:childTnLst>
                                </p:cTn>
                              </p:par>
                              <p:par>
                                <p:cTn id="61" presetID="0" presetClass="path" presetSubtype="0" accel="50000" decel="50000" fill="hold" grpId="1" nodeType="withEffect">
                                  <p:stCondLst>
                                    <p:cond delay="0"/>
                                  </p:stCondLst>
                                  <p:childTnLst>
                                    <p:animMotion origin="layout" path="M 0 0 L -0.0476562 -0.00342593 " pathEditMode="relative" rAng="0" ptsTypes="">
                                      <p:cBhvr>
                                        <p:cTn id="62" dur="2000" fill="hold"/>
                                        <p:tgtEl>
                                          <p:spTgt spid="104"/>
                                        </p:tgtEl>
                                        <p:attrNameLst>
                                          <p:attrName>ppt_x</p:attrName>
                                          <p:attrName>ppt_y</p:attrName>
                                        </p:attrNameLst>
                                      </p:cBhvr>
                                      <p:rCtr x="-26" y="0"/>
                                    </p:animMotion>
                                  </p:childTnLst>
                                </p:cTn>
                              </p:par>
                            </p:childTnLst>
                          </p:cTn>
                        </p:par>
                        <p:par>
                          <p:cTn id="63" fill="hold">
                            <p:stCondLst>
                              <p:cond delay="3000"/>
                            </p:stCondLst>
                            <p:childTnLst>
                              <p:par>
                                <p:cTn id="64" presetID="3" presetClass="entr" presetSubtype="10"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linds(horizontal)">
                                      <p:cBhvr>
                                        <p:cTn id="66" dur="500"/>
                                        <p:tgtEl>
                                          <p:spTgt spid="108"/>
                                        </p:tgtEl>
                                      </p:cBhvr>
                                    </p:animEffect>
                                  </p:childTnLst>
                                </p:cTn>
                              </p:par>
                              <p:par>
                                <p:cTn id="67" presetID="3" presetClass="entr" presetSubtype="10" fill="hold" nodeType="withEffect">
                                  <p:stCondLst>
                                    <p:cond delay="0"/>
                                  </p:stCondLst>
                                  <p:childTnLst>
                                    <p:set>
                                      <p:cBhvr>
                                        <p:cTn id="68" dur="1" fill="hold">
                                          <p:stCondLst>
                                            <p:cond delay="0"/>
                                          </p:stCondLst>
                                        </p:cTn>
                                        <p:tgtEl>
                                          <p:spTgt spid="110"/>
                                        </p:tgtEl>
                                        <p:attrNameLst>
                                          <p:attrName>style.visibility</p:attrName>
                                        </p:attrNameLst>
                                      </p:cBhvr>
                                      <p:to>
                                        <p:strVal val="visible"/>
                                      </p:to>
                                    </p:set>
                                    <p:animEffect transition="in" filter="blinds(horizontal)">
                                      <p:cBhvr>
                                        <p:cTn id="69" dur="500"/>
                                        <p:tgtEl>
                                          <p:spTgt spid="110"/>
                                        </p:tgtEl>
                                      </p:cBhvr>
                                    </p:animEffect>
                                  </p:childTnLst>
                                </p:cTn>
                              </p:par>
                              <p:par>
                                <p:cTn id="70" presetID="3" presetClass="entr" presetSubtype="10" fill="hold" nodeType="withEffect">
                                  <p:stCondLst>
                                    <p:cond delay="0"/>
                                  </p:stCondLst>
                                  <p:childTnLst>
                                    <p:set>
                                      <p:cBhvr>
                                        <p:cTn id="71" dur="1" fill="hold">
                                          <p:stCondLst>
                                            <p:cond delay="0"/>
                                          </p:stCondLst>
                                        </p:cTn>
                                        <p:tgtEl>
                                          <p:spTgt spid="109"/>
                                        </p:tgtEl>
                                        <p:attrNameLst>
                                          <p:attrName>style.visibility</p:attrName>
                                        </p:attrNameLst>
                                      </p:cBhvr>
                                      <p:to>
                                        <p:strVal val="visible"/>
                                      </p:to>
                                    </p:set>
                                    <p:animEffect transition="in" filter="blinds(horizontal)">
                                      <p:cBhvr>
                                        <p:cTn id="72" dur="500"/>
                                        <p:tgtEl>
                                          <p:spTgt spid="109"/>
                                        </p:tgtEl>
                                      </p:cBhvr>
                                    </p:animEffect>
                                  </p:childTnLst>
                                </p:cTn>
                              </p:par>
                              <p:par>
                                <p:cTn id="73" presetID="3" presetClass="entr" presetSubtype="10"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blinds(horizontal)">
                                      <p:cBhvr>
                                        <p:cTn id="75" dur="500"/>
                                        <p:tgtEl>
                                          <p:spTgt spid="11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blinds(horizontal)">
                                      <p:cBhvr>
                                        <p:cTn id="80" dur="500"/>
                                        <p:tgtEl>
                                          <p:spTgt spid="3"/>
                                        </p:tgtEl>
                                      </p:cBhvr>
                                    </p:animEffect>
                                  </p:childTnLst>
                                </p:cTn>
                              </p:par>
                            </p:childTnLst>
                          </p:cTn>
                        </p:par>
                        <p:par>
                          <p:cTn id="81" fill="hold">
                            <p:stCondLst>
                              <p:cond delay="500"/>
                            </p:stCondLst>
                            <p:childTnLst>
                              <p:par>
                                <p:cTn id="82" presetID="3" presetClass="entr" presetSubtype="10"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blinds(horizontal)">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linds(horizontal)">
                                      <p:cBhvr>
                                        <p:cTn id="89" dur="500"/>
                                        <p:tgtEl>
                                          <p:spTgt spid="25"/>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blinds(horizontal)">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grpId="1" nodeType="clickEffect">
                                  <p:stCondLst>
                                    <p:cond delay="0"/>
                                  </p:stCondLst>
                                  <p:childTnLst>
                                    <p:animEffect transition="out" filter="blinds(horizontal)">
                                      <p:cBhvr>
                                        <p:cTn id="99" dur="500"/>
                                        <p:tgtEl>
                                          <p:spTgt spid="22"/>
                                        </p:tgtEl>
                                      </p:cBhvr>
                                    </p:animEffect>
                                    <p:set>
                                      <p:cBhvr>
                                        <p:cTn id="100" dur="1" fill="hold">
                                          <p:stCondLst>
                                            <p:cond delay="499"/>
                                          </p:stCondLst>
                                        </p:cTn>
                                        <p:tgtEl>
                                          <p:spTgt spid="22"/>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childTnLst>
                          </p:cTn>
                        </p:par>
                        <p:par>
                          <p:cTn id="104" fill="hold">
                            <p:stCondLst>
                              <p:cond delay="500"/>
                            </p:stCondLst>
                            <p:childTnLst>
                              <p:par>
                                <p:cTn id="105" presetID="3" presetClass="entr" presetSubtype="10" fill="hold"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blinds(horizontal)">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xit" presetSubtype="10" fill="hold" nodeType="clickEffect">
                                  <p:stCondLst>
                                    <p:cond delay="0"/>
                                  </p:stCondLst>
                                  <p:childTnLst>
                                    <p:animEffect transition="out" filter="blinds(horizontal)">
                                      <p:cBhvr>
                                        <p:cTn id="111" dur="500"/>
                                        <p:tgtEl>
                                          <p:spTgt spid="34"/>
                                        </p:tgtEl>
                                      </p:cBhvr>
                                    </p:animEffect>
                                    <p:set>
                                      <p:cBhvr>
                                        <p:cTn id="112" dur="1" fill="hold">
                                          <p:stCondLst>
                                            <p:cond delay="499"/>
                                          </p:stCondLst>
                                        </p:cTn>
                                        <p:tgtEl>
                                          <p:spTgt spid="34"/>
                                        </p:tgtEl>
                                        <p:attrNameLst>
                                          <p:attrName>style.visibility</p:attrName>
                                        </p:attrNameLst>
                                      </p:cBhvr>
                                      <p:to>
                                        <p:strVal val="hidden"/>
                                      </p:to>
                                    </p:set>
                                  </p:childTnLst>
                                </p:cTn>
                              </p:par>
                            </p:childTnLst>
                          </p:cTn>
                        </p:par>
                        <p:par>
                          <p:cTn id="113" fill="hold">
                            <p:stCondLst>
                              <p:cond delay="500"/>
                            </p:stCondLst>
                            <p:childTnLst>
                              <p:par>
                                <p:cTn id="114" presetID="3" presetClass="entr" presetSubtype="10" fill="hold" nodeType="after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blinds(horizontal)">
                                      <p:cBhvr>
                                        <p:cTn id="116" dur="500"/>
                                        <p:tgtEl>
                                          <p:spTgt spid="38"/>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xit" presetSubtype="10" fill="hold" nodeType="clickEffect">
                                  <p:stCondLst>
                                    <p:cond delay="0"/>
                                  </p:stCondLst>
                                  <p:childTnLst>
                                    <p:animEffect transition="out" filter="blinds(horizontal)">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22" grpId="0" animBg="1"/>
      <p:bldP spid="24" grpId="0" animBg="1"/>
      <p:bldP spid="22" grpId="1" animBg="1"/>
      <p:bldP spid="24" grpId="1" animBg="1"/>
      <p:bldP spid="105" grpId="0"/>
      <p:bldP spid="102" grpId="0" bldLvl="0" animBg="1"/>
      <p:bldP spid="106" grpId="0"/>
      <p:bldP spid="103" grpId="0" bldLvl="0" animBg="1"/>
      <p:bldP spid="113" grpId="0" bldLvl="0" animBg="1"/>
      <p:bldP spid="111" grpId="0"/>
      <p:bldP spid="104" grpId="0" bldLvl="0" animBg="1"/>
      <p:bldP spid="107" grpId="0"/>
      <p:bldP spid="106" grpId="1"/>
      <p:bldP spid="103" grpId="1" bldLvl="0" animBg="1"/>
      <p:bldP spid="113" grpId="1" bldLvl="0" animBg="1"/>
      <p:bldP spid="111" grpId="1"/>
      <p:bldP spid="107" grpId="1"/>
      <p:bldP spid="104" grpId="1"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176"/>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UNIT_PLACING_PICTURE_USER_VIEWPORT" val="{&quot;height&quot;:9375,&quot;width&quot;:20160}"/>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COMMONDATA" val="eyJoZGlkIjoiZmJlYjI4MDk5ZmViZDlmNmM0NmQ2NjQxMmQzYTcxZTE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1250</Words>
  <Application>WPS 演示</Application>
  <PresentationFormat>宽屏</PresentationFormat>
  <Paragraphs>157</Paragraphs>
  <Slides>13</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Wingdings</vt:lpstr>
      <vt:lpstr>Times New Roman</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骆正权</cp:lastModifiedBy>
  <cp:revision>192</cp:revision>
  <dcterms:created xsi:type="dcterms:W3CDTF">2019-06-19T02:08:00Z</dcterms:created>
  <dcterms:modified xsi:type="dcterms:W3CDTF">2022-06-17T07:44:50Z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C81E8EB1FC774076B7F5996422B80492</vt:lpwstr>
  </property>
</Properties>
</file>